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7559675" cy="10694988"/>
  <p:notesSz cx="6858000" cy="9144000"/>
  <p:custDataLst>
    <p:tags r:id="rId31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6F858-AEDA-438D-9258-7EC93713D4C6}" v="17" dt="2020-03-22T15:11:29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94" y="-127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Croce" userId="29504a0e-b1f0-4065-be95-5600057c6686" providerId="ADAL" clId="{F3D6F858-AEDA-438D-9258-7EC93713D4C6}"/>
    <pc:docChg chg="undo redo custSel modSld">
      <pc:chgData name="Giuseppe Croce" userId="29504a0e-b1f0-4065-be95-5600057c6686" providerId="ADAL" clId="{F3D6F858-AEDA-438D-9258-7EC93713D4C6}" dt="2020-03-22T15:14:09.604" v="179" actId="14100"/>
      <pc:docMkLst>
        <pc:docMk/>
      </pc:docMkLst>
      <pc:sldChg chg="modSp">
        <pc:chgData name="Giuseppe Croce" userId="29504a0e-b1f0-4065-be95-5600057c6686" providerId="ADAL" clId="{F3D6F858-AEDA-438D-9258-7EC93713D4C6}" dt="2020-03-22T14:56:19.671" v="5" actId="20577"/>
        <pc:sldMkLst>
          <pc:docMk/>
          <pc:sldMk cId="0" sldId="256"/>
        </pc:sldMkLst>
        <pc:spChg chg="mod">
          <ac:chgData name="Giuseppe Croce" userId="29504a0e-b1f0-4065-be95-5600057c6686" providerId="ADAL" clId="{F3D6F858-AEDA-438D-9258-7EC93713D4C6}" dt="2020-03-22T14:56:19.671" v="5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">
        <pc:chgData name="Giuseppe Croce" userId="29504a0e-b1f0-4065-be95-5600057c6686" providerId="ADAL" clId="{F3D6F858-AEDA-438D-9258-7EC93713D4C6}" dt="2020-03-22T15:04:22.036" v="108" actId="20577"/>
        <pc:sldMkLst>
          <pc:docMk/>
          <pc:sldMk cId="0" sldId="257"/>
        </pc:sldMkLst>
        <pc:spChg chg="mod">
          <ac:chgData name="Giuseppe Croce" userId="29504a0e-b1f0-4065-be95-5600057c6686" providerId="ADAL" clId="{F3D6F858-AEDA-438D-9258-7EC93713D4C6}" dt="2020-03-22T15:04:22.036" v="108" actId="20577"/>
          <ac:spMkLst>
            <pc:docMk/>
            <pc:sldMk cId="0" sldId="257"/>
            <ac:spMk id="11" creationId="{00000000-0000-0000-0000-000000000000}"/>
          </ac:spMkLst>
        </pc:spChg>
      </pc:sldChg>
      <pc:sldChg chg="modSp">
        <pc:chgData name="Giuseppe Croce" userId="29504a0e-b1f0-4065-be95-5600057c6686" providerId="ADAL" clId="{F3D6F858-AEDA-438D-9258-7EC93713D4C6}" dt="2020-03-22T15:04:46.580" v="110" actId="20577"/>
        <pc:sldMkLst>
          <pc:docMk/>
          <pc:sldMk cId="0" sldId="258"/>
        </pc:sldMkLst>
        <pc:spChg chg="mod">
          <ac:chgData name="Giuseppe Croce" userId="29504a0e-b1f0-4065-be95-5600057c6686" providerId="ADAL" clId="{F3D6F858-AEDA-438D-9258-7EC93713D4C6}" dt="2020-03-22T15:04:46.580" v="110" actId="20577"/>
          <ac:spMkLst>
            <pc:docMk/>
            <pc:sldMk cId="0" sldId="258"/>
            <ac:spMk id="16" creationId="{00000000-0000-0000-0000-000000000000}"/>
          </ac:spMkLst>
        </pc:spChg>
      </pc:sldChg>
      <pc:sldChg chg="addSp delSp modSp">
        <pc:chgData name="Giuseppe Croce" userId="29504a0e-b1f0-4065-be95-5600057c6686" providerId="ADAL" clId="{F3D6F858-AEDA-438D-9258-7EC93713D4C6}" dt="2020-03-22T15:08:13.470" v="140" actId="14100"/>
        <pc:sldMkLst>
          <pc:docMk/>
          <pc:sldMk cId="0" sldId="260"/>
        </pc:sldMkLst>
        <pc:spChg chg="add del mod">
          <ac:chgData name="Giuseppe Croce" userId="29504a0e-b1f0-4065-be95-5600057c6686" providerId="ADAL" clId="{F3D6F858-AEDA-438D-9258-7EC93713D4C6}" dt="2020-03-22T15:06:08.017" v="115"/>
          <ac:spMkLst>
            <pc:docMk/>
            <pc:sldMk cId="0" sldId="260"/>
            <ac:spMk id="2" creationId="{2C0E4D34-8F72-4A97-A007-D998A262B686}"/>
          </ac:spMkLst>
        </pc:spChg>
        <pc:spChg chg="add del mod">
          <ac:chgData name="Giuseppe Croce" userId="29504a0e-b1f0-4065-be95-5600057c6686" providerId="ADAL" clId="{F3D6F858-AEDA-438D-9258-7EC93713D4C6}" dt="2020-03-22T15:05:59.895" v="114"/>
          <ac:spMkLst>
            <pc:docMk/>
            <pc:sldMk cId="0" sldId="260"/>
            <ac:spMk id="3" creationId="{26D75240-E9CB-4D07-8DEE-B94A4F21BFE6}"/>
          </ac:spMkLst>
        </pc:spChg>
        <pc:spChg chg="add del mod">
          <ac:chgData name="Giuseppe Croce" userId="29504a0e-b1f0-4065-be95-5600057c6686" providerId="ADAL" clId="{F3D6F858-AEDA-438D-9258-7EC93713D4C6}" dt="2020-03-22T15:06:35.662" v="119"/>
          <ac:spMkLst>
            <pc:docMk/>
            <pc:sldMk cId="0" sldId="260"/>
            <ac:spMk id="4" creationId="{2A584F4F-71AB-4C69-A9D5-CACE5837D4C2}"/>
          </ac:spMkLst>
        </pc:spChg>
        <pc:spChg chg="del">
          <ac:chgData name="Giuseppe Croce" userId="29504a0e-b1f0-4065-be95-5600057c6686" providerId="ADAL" clId="{F3D6F858-AEDA-438D-9258-7EC93713D4C6}" dt="2020-03-22T15:06:11.043" v="116"/>
          <ac:spMkLst>
            <pc:docMk/>
            <pc:sldMk cId="0" sldId="260"/>
            <ac:spMk id="33" creationId="{00000000-0000-0000-0000-000000000000}"/>
          </ac:spMkLst>
        </pc:spChg>
        <pc:spChg chg="del">
          <ac:chgData name="Giuseppe Croce" userId="29504a0e-b1f0-4065-be95-5600057c6686" providerId="ADAL" clId="{F3D6F858-AEDA-438D-9258-7EC93713D4C6}" dt="2020-03-22T15:05:45.413" v="112"/>
          <ac:spMkLst>
            <pc:docMk/>
            <pc:sldMk cId="0" sldId="260"/>
            <ac:spMk id="34" creationId="{00000000-0000-0000-0000-000000000000}"/>
          </ac:spMkLst>
        </pc:spChg>
        <pc:spChg chg="del">
          <ac:chgData name="Giuseppe Croce" userId="29504a0e-b1f0-4065-be95-5600057c6686" providerId="ADAL" clId="{F3D6F858-AEDA-438D-9258-7EC93713D4C6}" dt="2020-03-22T15:05:50.421" v="113"/>
          <ac:spMkLst>
            <pc:docMk/>
            <pc:sldMk cId="0" sldId="260"/>
            <ac:spMk id="35" creationId="{00000000-0000-0000-0000-000000000000}"/>
          </ac:spMkLst>
        </pc:spChg>
        <pc:spChg chg="mod">
          <ac:chgData name="Giuseppe Croce" userId="29504a0e-b1f0-4065-be95-5600057c6686" providerId="ADAL" clId="{F3D6F858-AEDA-438D-9258-7EC93713D4C6}" dt="2020-03-22T15:08:13.470" v="140" actId="14100"/>
          <ac:spMkLst>
            <pc:docMk/>
            <pc:sldMk cId="0" sldId="260"/>
            <ac:spMk id="36" creationId="{00000000-0000-0000-0000-000000000000}"/>
          </ac:spMkLst>
        </pc:spChg>
        <pc:spChg chg="mod">
          <ac:chgData name="Giuseppe Croce" userId="29504a0e-b1f0-4065-be95-5600057c6686" providerId="ADAL" clId="{F3D6F858-AEDA-438D-9258-7EC93713D4C6}" dt="2020-03-22T15:07:57.354" v="135" actId="14100"/>
          <ac:spMkLst>
            <pc:docMk/>
            <pc:sldMk cId="0" sldId="260"/>
            <ac:spMk id="37" creationId="{00000000-0000-0000-0000-000000000000}"/>
          </ac:spMkLst>
        </pc:spChg>
        <pc:cxnChg chg="del">
          <ac:chgData name="Giuseppe Croce" userId="29504a0e-b1f0-4065-be95-5600057c6686" providerId="ADAL" clId="{F3D6F858-AEDA-438D-9258-7EC93713D4C6}" dt="2020-03-22T15:05:37.263" v="111"/>
          <ac:cxnSpMkLst>
            <pc:docMk/>
            <pc:sldMk cId="0" sldId="260"/>
            <ac:cxnSpMk id="38" creationId="{00000000-0000-0000-0000-000000000000}"/>
          </ac:cxnSpMkLst>
        </pc:cxnChg>
        <pc:cxnChg chg="del">
          <ac:chgData name="Giuseppe Croce" userId="29504a0e-b1f0-4065-be95-5600057c6686" providerId="ADAL" clId="{F3D6F858-AEDA-438D-9258-7EC93713D4C6}" dt="2020-03-22T15:06:24.164" v="117"/>
          <ac:cxnSpMkLst>
            <pc:docMk/>
            <pc:sldMk cId="0" sldId="260"/>
            <ac:cxnSpMk id="39" creationId="{00000000-0000-0000-0000-000000000000}"/>
          </ac:cxnSpMkLst>
        </pc:cxnChg>
      </pc:sldChg>
      <pc:sldChg chg="modSp">
        <pc:chgData name="Giuseppe Croce" userId="29504a0e-b1f0-4065-be95-5600057c6686" providerId="ADAL" clId="{F3D6F858-AEDA-438D-9258-7EC93713D4C6}" dt="2020-03-22T15:10:00.502" v="163" actId="12"/>
        <pc:sldMkLst>
          <pc:docMk/>
          <pc:sldMk cId="0" sldId="261"/>
        </pc:sldMkLst>
        <pc:spChg chg="mod">
          <ac:chgData name="Giuseppe Croce" userId="29504a0e-b1f0-4065-be95-5600057c6686" providerId="ADAL" clId="{F3D6F858-AEDA-438D-9258-7EC93713D4C6}" dt="2020-03-22T15:10:00.502" v="163" actId="12"/>
          <ac:spMkLst>
            <pc:docMk/>
            <pc:sldMk cId="0" sldId="261"/>
            <ac:spMk id="42" creationId="{00000000-0000-0000-0000-000000000000}"/>
          </ac:spMkLst>
        </pc:spChg>
      </pc:sldChg>
      <pc:sldChg chg="addSp delSp modSp">
        <pc:chgData name="Giuseppe Croce" userId="29504a0e-b1f0-4065-be95-5600057c6686" providerId="ADAL" clId="{F3D6F858-AEDA-438D-9258-7EC93713D4C6}" dt="2020-03-22T15:12:04.778" v="176" actId="14100"/>
        <pc:sldMkLst>
          <pc:docMk/>
          <pc:sldMk cId="0" sldId="263"/>
        </pc:sldMkLst>
        <pc:spChg chg="add del mod">
          <ac:chgData name="Giuseppe Croce" userId="29504a0e-b1f0-4065-be95-5600057c6686" providerId="ADAL" clId="{F3D6F858-AEDA-438D-9258-7EC93713D4C6}" dt="2020-03-22T15:10:41.597" v="166"/>
          <ac:spMkLst>
            <pc:docMk/>
            <pc:sldMk cId="0" sldId="263"/>
            <ac:spMk id="2" creationId="{C218509D-237F-49F4-9131-132EC9D0732A}"/>
          </ac:spMkLst>
        </pc:spChg>
        <pc:spChg chg="mod">
          <ac:chgData name="Giuseppe Croce" userId="29504a0e-b1f0-4065-be95-5600057c6686" providerId="ADAL" clId="{F3D6F858-AEDA-438D-9258-7EC93713D4C6}" dt="2020-03-22T15:12:04.778" v="176" actId="14100"/>
          <ac:spMkLst>
            <pc:docMk/>
            <pc:sldMk cId="0" sldId="263"/>
            <ac:spMk id="59" creationId="{00000000-0000-0000-0000-000000000000}"/>
          </ac:spMkLst>
        </pc:spChg>
        <pc:graphicFrameChg chg="mod modGraphic">
          <ac:chgData name="Giuseppe Croce" userId="29504a0e-b1f0-4065-be95-5600057c6686" providerId="ADAL" clId="{F3D6F858-AEDA-438D-9258-7EC93713D4C6}" dt="2020-03-22T15:11:50.262" v="175" actId="14100"/>
          <ac:graphicFrameMkLst>
            <pc:docMk/>
            <pc:sldMk cId="0" sldId="263"/>
            <ac:graphicFrameMk id="57" creationId="{00000000-0000-0000-0000-000000000000}"/>
          </ac:graphicFrameMkLst>
        </pc:graphicFrameChg>
        <pc:picChg chg="del">
          <ac:chgData name="Giuseppe Croce" userId="29504a0e-b1f0-4065-be95-5600057c6686" providerId="ADAL" clId="{F3D6F858-AEDA-438D-9258-7EC93713D4C6}" dt="2020-03-22T15:11:29.150" v="171"/>
          <ac:picMkLst>
            <pc:docMk/>
            <pc:sldMk cId="0" sldId="263"/>
            <ac:picMk id="58" creationId="{00000000-0000-0000-0000-000000000000}"/>
          </ac:picMkLst>
        </pc:picChg>
      </pc:sldChg>
      <pc:sldChg chg="modSp">
        <pc:chgData name="Giuseppe Croce" userId="29504a0e-b1f0-4065-be95-5600057c6686" providerId="ADAL" clId="{F3D6F858-AEDA-438D-9258-7EC93713D4C6}" dt="2020-03-22T14:58:31.067" v="7" actId="27636"/>
        <pc:sldMkLst>
          <pc:docMk/>
          <pc:sldMk cId="0" sldId="265"/>
        </pc:sldMkLst>
        <pc:spChg chg="mod">
          <ac:chgData name="Giuseppe Croce" userId="29504a0e-b1f0-4065-be95-5600057c6686" providerId="ADAL" clId="{F3D6F858-AEDA-438D-9258-7EC93713D4C6}" dt="2020-03-22T14:58:31.067" v="7" actId="27636"/>
          <ac:spMkLst>
            <pc:docMk/>
            <pc:sldMk cId="0" sldId="265"/>
            <ac:spMk id="72" creationId="{00000000-0000-0000-0000-000000000000}"/>
          </ac:spMkLst>
        </pc:spChg>
      </pc:sldChg>
      <pc:sldChg chg="modSp">
        <pc:chgData name="Giuseppe Croce" userId="29504a0e-b1f0-4065-be95-5600057c6686" providerId="ADAL" clId="{F3D6F858-AEDA-438D-9258-7EC93713D4C6}" dt="2020-03-22T15:13:24.002" v="177" actId="1076"/>
        <pc:sldMkLst>
          <pc:docMk/>
          <pc:sldMk cId="0" sldId="271"/>
        </pc:sldMkLst>
        <pc:spChg chg="mod">
          <ac:chgData name="Giuseppe Croce" userId="29504a0e-b1f0-4065-be95-5600057c6686" providerId="ADAL" clId="{F3D6F858-AEDA-438D-9258-7EC93713D4C6}" dt="2020-03-22T15:13:24.002" v="177" actId="1076"/>
          <ac:spMkLst>
            <pc:docMk/>
            <pc:sldMk cId="0" sldId="271"/>
            <ac:spMk id="130" creationId="{00000000-0000-0000-0000-000000000000}"/>
          </ac:spMkLst>
        </pc:spChg>
      </pc:sldChg>
      <pc:sldChg chg="modSp">
        <pc:chgData name="Giuseppe Croce" userId="29504a0e-b1f0-4065-be95-5600057c6686" providerId="ADAL" clId="{F3D6F858-AEDA-438D-9258-7EC93713D4C6}" dt="2020-03-22T15:14:09.604" v="179" actId="14100"/>
        <pc:sldMkLst>
          <pc:docMk/>
          <pc:sldMk cId="0" sldId="281"/>
        </pc:sldMkLst>
        <pc:picChg chg="mod">
          <ac:chgData name="Giuseppe Croce" userId="29504a0e-b1f0-4065-be95-5600057c6686" providerId="ADAL" clId="{F3D6F858-AEDA-438D-9258-7EC93713D4C6}" dt="2020-03-22T15:14:09.604" v="179" actId="14100"/>
          <ac:picMkLst>
            <pc:docMk/>
            <pc:sldMk cId="0" sldId="281"/>
            <ac:picMk id="18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1650" cy="9131935"/>
          </a:xfrm>
          <a:prstGeom prst="rect">
            <a:avLst/>
          </a:prstGeom>
          <a:solidFill>
            <a:srgbClr val="F9ECD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0"/>
          </p:nvPr>
        </p:nvSpPr>
        <p:spPr>
          <a:xfrm>
            <a:off x="1438910" y="780415"/>
            <a:ext cx="4432300" cy="2974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6175" rIns="0" bIns="0" anchor="t"/>
          <a:lstStyle/>
          <a:p>
            <a:pPr marL="0" marR="0" indent="0" algn="l">
              <a:lnSpc>
                <a:spcPts val="5900"/>
              </a:lnSpc>
              <a:spcAft>
                <a:spcPts val="0"/>
              </a:spcAft>
            </a:pPr>
            <a:r>
              <a:rPr lang="it-IT" sz="5300" b="1" spc="-225">
                <a:solidFill>
                  <a:srgbClr val="7F0000"/>
                </a:solidFill>
                <a:latin typeface="Arial Narrow" panose="22635452340000000000" pitchFamily="2"/>
              </a:rPr>
              <a:t>Il </a:t>
            </a:r>
          </a:p>
          <a:p>
            <a:pPr marL="0" marR="0" indent="0" algn="l">
              <a:lnSpc>
                <a:spcPts val="5900"/>
              </a:lnSpc>
              <a:spcBef>
                <a:spcPts val="365"/>
              </a:spcBef>
              <a:spcAft>
                <a:spcPts val="1715"/>
              </a:spcAft>
            </a:pPr>
            <a:r>
              <a:rPr lang="it-IT" sz="5300" b="1" spc="140">
                <a:solidFill>
                  <a:srgbClr val="7F0000"/>
                </a:solidFill>
                <a:latin typeface="Arial Narrow" panose="22635452340000000000" pitchFamily="2"/>
              </a:rPr>
              <a:t>videoterminale 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idx="10"/>
          </p:nvPr>
        </p:nvSpPr>
        <p:spPr>
          <a:xfrm>
            <a:off x="1438910" y="7623175"/>
            <a:ext cx="4432300" cy="2289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1325880" marR="0" indent="0" algn="l">
              <a:lnSpc>
                <a:spcPts val="2800"/>
              </a:lnSpc>
              <a:spcAft>
                <a:spcPts val="0"/>
              </a:spcAft>
            </a:pPr>
            <a:r>
              <a:rPr lang="it-IT" sz="2550" b="1" spc="40">
                <a:solidFill>
                  <a:srgbClr val="7F0000"/>
                </a:solidFill>
                <a:latin typeface="Arial Narrow" panose="22635452340000000000" pitchFamily="2"/>
              </a:rPr>
              <a:t>Consigli pratici </a:t>
            </a:r>
          </a:p>
          <a:p>
            <a:pPr marL="0" marR="0" indent="0" algn="r">
              <a:lnSpc>
                <a:spcPts val="2800"/>
              </a:lnSpc>
              <a:spcBef>
                <a:spcPts val="245"/>
              </a:spcBef>
              <a:spcAft>
                <a:spcPts val="0"/>
              </a:spcAft>
            </a:pPr>
            <a:r>
              <a:rPr lang="it-IT" sz="2550" b="1" spc="95">
                <a:solidFill>
                  <a:srgbClr val="7F0000"/>
                </a:solidFill>
                <a:latin typeface="Arial Narrow" panose="22635452340000000000" pitchFamily="2"/>
              </a:rPr>
              <a:t>per riconoscere e prevenire </a:t>
            </a:r>
          </a:p>
          <a:p>
            <a:pPr marL="1325880" marR="0" indent="0" algn="l">
              <a:lnSpc>
                <a:spcPts val="2800"/>
              </a:lnSpc>
              <a:spcBef>
                <a:spcPts val="135"/>
              </a:spcBef>
              <a:spcAft>
                <a:spcPts val="8805"/>
              </a:spcAft>
            </a:pPr>
            <a:r>
              <a:rPr lang="it-IT" sz="2550" b="1" spc="90">
                <a:solidFill>
                  <a:srgbClr val="7F0000"/>
                </a:solidFill>
                <a:latin typeface="Arial Narrow" panose="22635452340000000000" pitchFamily="2"/>
              </a:rPr>
              <a:t>i rischi da VDT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gnaposto testo 68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DF1D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2" name="Segnaposto testo 71"/>
          <p:cNvSpPr>
            <a:spLocks noGrp="1"/>
          </p:cNvSpPr>
          <p:nvPr>
            <p:ph type="body" idx="10"/>
          </p:nvPr>
        </p:nvSpPr>
        <p:spPr>
          <a:xfrm>
            <a:off x="762000" y="780415"/>
            <a:ext cx="5537200" cy="1036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9756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750" b="1" spc="55">
                <a:solidFill>
                  <a:srgbClr val="CC3300"/>
                </a:solidFill>
                <a:latin typeface="Tahoma" panose="22635452340000000000" pitchFamily="2"/>
              </a:rPr>
              <a:t>DISTURBI </a:t>
            </a:r>
            <a:r>
              <a:rPr lang="it-IT" sz="1850" b="1" i="1" spc="55">
                <a:solidFill>
                  <a:srgbClr val="CC3300"/>
                </a:solidFill>
                <a:latin typeface="Arial" panose="22635452340000000000" pitchFamily="2"/>
              </a:rPr>
              <a:t>OCULO-VISIVT </a:t>
            </a:r>
          </a:p>
        </p:txBody>
      </p:sp>
      <p:sp>
        <p:nvSpPr>
          <p:cNvPr id="73" name="Segnaposto testo 72"/>
          <p:cNvSpPr>
            <a:spLocks noGrp="1"/>
          </p:cNvSpPr>
          <p:nvPr>
            <p:ph type="body" idx="10"/>
          </p:nvPr>
        </p:nvSpPr>
        <p:spPr>
          <a:xfrm>
            <a:off x="3124200" y="1816735"/>
            <a:ext cx="3175000" cy="3407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6995" rIns="0" bIns="0" anchor="t">
            <a:normAutofit fontScale="95000"/>
          </a:bodyPr>
          <a:lstStyle/>
          <a:p>
            <a:pPr marL="457200" marR="0" indent="182880" algn="l">
              <a:lnSpc>
                <a:spcPts val="2200"/>
              </a:lnSpc>
              <a:spcAft>
                <a:spcPts val="0"/>
              </a:spcAft>
              <a:buFont typeface="Wingdings"/>
              <a:buChar char="·"/>
            </a:pPr>
            <a:r>
              <a:rPr lang="it-IT" sz="1750" b="1" spc="0">
                <a:solidFill>
                  <a:srgbClr val="000000"/>
                </a:solidFill>
                <a:latin typeface="Tahoma" panose="22635452340000000000" pitchFamily="2"/>
              </a:rPr>
              <a:t>bruciore </a:t>
            </a:r>
          </a:p>
          <a:p>
            <a:pPr marL="0" marR="0" indent="228600" algn="l">
              <a:lnSpc>
                <a:spcPts val="2200"/>
              </a:lnSpc>
              <a:spcBef>
                <a:spcPts val="102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-15">
                <a:solidFill>
                  <a:srgbClr val="000000"/>
                </a:solidFill>
                <a:latin typeface="Tahoma" panose="22635452340000000000" pitchFamily="2"/>
              </a:rPr>
              <a:t>ammiccamento frequente </a:t>
            </a:r>
          </a:p>
          <a:p>
            <a:pPr marL="457200" marR="0" indent="182880" algn="l">
              <a:lnSpc>
                <a:spcPts val="2200"/>
              </a:lnSpc>
              <a:spcBef>
                <a:spcPts val="980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-15">
                <a:solidFill>
                  <a:srgbClr val="000000"/>
                </a:solidFill>
                <a:latin typeface="Tahoma" panose="22635452340000000000" pitchFamily="2"/>
              </a:rPr>
              <a:t>lacrimazione </a:t>
            </a:r>
          </a:p>
          <a:p>
            <a:pPr marL="0" marR="0" indent="228600" algn="l">
              <a:lnSpc>
                <a:spcPts val="2200"/>
              </a:lnSpc>
              <a:spcBef>
                <a:spcPts val="99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-15">
                <a:solidFill>
                  <a:srgbClr val="000000"/>
                </a:solidFill>
                <a:latin typeface="Tahoma" panose="22635452340000000000" pitchFamily="2"/>
              </a:rPr>
              <a:t>secchezza </a:t>
            </a:r>
          </a:p>
          <a:p>
            <a:pPr marL="457200" marR="0" indent="182880" algn="l">
              <a:lnSpc>
                <a:spcPts val="2200"/>
              </a:lnSpc>
              <a:spcBef>
                <a:spcPts val="101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20">
                <a:solidFill>
                  <a:srgbClr val="000000"/>
                </a:solidFill>
                <a:latin typeface="Tahoma" panose="22635452340000000000" pitchFamily="2"/>
              </a:rPr>
              <a:t>stanchezza alla lettura </a:t>
            </a:r>
          </a:p>
          <a:p>
            <a:pPr marL="0" marR="0" indent="228600" algn="l">
              <a:lnSpc>
                <a:spcPts val="2200"/>
              </a:lnSpc>
              <a:spcBef>
                <a:spcPts val="98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-20">
                <a:solidFill>
                  <a:srgbClr val="000000"/>
                </a:solidFill>
                <a:latin typeface="Tahoma" panose="22635452340000000000" pitchFamily="2"/>
              </a:rPr>
              <a:t>visione annebbiata </a:t>
            </a:r>
          </a:p>
          <a:p>
            <a:pPr marL="0" marR="0" indent="228600" algn="l">
              <a:lnSpc>
                <a:spcPts val="2200"/>
              </a:lnSpc>
              <a:spcBef>
                <a:spcPts val="101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20">
                <a:solidFill>
                  <a:srgbClr val="000000"/>
                </a:solidFill>
                <a:latin typeface="Tahoma" panose="22635452340000000000" pitchFamily="2"/>
              </a:rPr>
              <a:t>fastidio alla luce </a:t>
            </a:r>
          </a:p>
          <a:p>
            <a:pPr marL="457200" marR="0" indent="182880" algn="l">
              <a:lnSpc>
                <a:spcPts val="2200"/>
              </a:lnSpc>
              <a:spcBef>
                <a:spcPts val="1000"/>
              </a:spcBef>
              <a:spcAft>
                <a:spcPts val="4415"/>
              </a:spcAft>
              <a:buFont typeface="Wingdings"/>
              <a:buChar char="·"/>
            </a:pPr>
            <a:r>
              <a:rPr lang="it-IT" sz="1750" b="1" spc="85">
                <a:solidFill>
                  <a:srgbClr val="000000"/>
                </a:solidFill>
                <a:latin typeface="Tahoma" panose="22635452340000000000" pitchFamily="2"/>
              </a:rPr>
              <a:t>mal di testa </a:t>
            </a:r>
          </a:p>
        </p:txBody>
      </p:sp>
      <p:sp>
        <p:nvSpPr>
          <p:cNvPr id="74" name="Segnaposto testo 73"/>
          <p:cNvSpPr>
            <a:spLocks noGrp="1"/>
          </p:cNvSpPr>
          <p:nvPr>
            <p:ph type="body" idx="10"/>
          </p:nvPr>
        </p:nvSpPr>
        <p:spPr>
          <a:xfrm>
            <a:off x="3124200" y="5224145"/>
            <a:ext cx="2014220" cy="475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5" name="Segnaposto testo 74"/>
          <p:cNvSpPr>
            <a:spLocks noGrp="1"/>
          </p:cNvSpPr>
          <p:nvPr>
            <p:ph type="body" idx="10"/>
          </p:nvPr>
        </p:nvSpPr>
        <p:spPr>
          <a:xfrm>
            <a:off x="762000" y="5699760"/>
            <a:ext cx="4330700" cy="2758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0345" rIns="0" bIns="0" anchor="t">
            <a:normAutofit fontScale="95000"/>
          </a:bodyPr>
          <a:lstStyle/>
          <a:p>
            <a:pPr marL="22860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750" b="1" spc="30">
                <a:solidFill>
                  <a:srgbClr val="CC3300"/>
                </a:solidFill>
                <a:latin typeface="Tahoma" panose="22635452340000000000" pitchFamily="2"/>
              </a:rPr>
              <a:t>POSSIBILI </a:t>
            </a:r>
            <a:r>
              <a:rPr lang="it-IT" sz="1850" b="1" i="1" spc="30">
                <a:solidFill>
                  <a:srgbClr val="CC3300"/>
                </a:solidFill>
                <a:latin typeface="Arial" panose="22635452340000000000" pitchFamily="2"/>
              </a:rPr>
              <a:t>CAUSE </a:t>
            </a:r>
          </a:p>
          <a:p>
            <a:pPr marL="457200" marR="0" indent="182880" algn="l">
              <a:lnSpc>
                <a:spcPts val="2000"/>
              </a:lnSpc>
              <a:spcBef>
                <a:spcPts val="620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15">
                <a:solidFill>
                  <a:srgbClr val="000000"/>
                </a:solidFill>
                <a:latin typeface="Tahoma" panose="22635452340000000000" pitchFamily="2"/>
              </a:rPr>
              <a:t>abbagli diretti e riflessi </a:t>
            </a:r>
          </a:p>
          <a:p>
            <a:pPr marL="457200" marR="182880" indent="182880" algn="l">
              <a:lnSpc>
                <a:spcPts val="1800"/>
              </a:lnSpc>
              <a:spcBef>
                <a:spcPts val="2810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contrasti eccessivi di luminosità tra schermo e ambiente </a:t>
            </a:r>
          </a:p>
          <a:p>
            <a:pPr marL="457200" marR="91440" indent="182880" algn="l">
              <a:lnSpc>
                <a:spcPts val="1800"/>
              </a:lnSpc>
              <a:spcBef>
                <a:spcPts val="1835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prolungata fissità dello sguardo sullo schermo </a:t>
            </a:r>
          </a:p>
        </p:txBody>
      </p:sp>
      <p:sp>
        <p:nvSpPr>
          <p:cNvPr id="76" name="Segnaposto testo 75"/>
          <p:cNvSpPr>
            <a:spLocks noGrp="1"/>
          </p:cNvSpPr>
          <p:nvPr>
            <p:ph type="body" idx="10"/>
          </p:nvPr>
        </p:nvSpPr>
        <p:spPr>
          <a:xfrm>
            <a:off x="762000" y="8458200"/>
            <a:ext cx="4456430" cy="434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457200" marR="0" indent="18288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it-IT" sz="1550" b="1" spc="-5">
                <a:solidFill>
                  <a:srgbClr val="000000"/>
                </a:solidFill>
                <a:latin typeface="Tahoma" panose="22635452340000000000" pitchFamily="2"/>
              </a:rPr>
              <a:t>difetti visivi non corretti o mal corretti </a:t>
            </a:r>
          </a:p>
        </p:txBody>
      </p:sp>
      <p:sp>
        <p:nvSpPr>
          <p:cNvPr id="77" name="Segnaposto testo 76"/>
          <p:cNvSpPr>
            <a:spLocks noGrp="1"/>
          </p:cNvSpPr>
          <p:nvPr>
            <p:ph type="body" idx="10"/>
          </p:nvPr>
        </p:nvSpPr>
        <p:spPr>
          <a:xfrm>
            <a:off x="762000" y="8893175"/>
            <a:ext cx="5537200" cy="1021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/>
          <a:lstStyle/>
          <a:p>
            <a:pPr marL="457200" marR="0" indent="182880" algn="l">
              <a:lnSpc>
                <a:spcPts val="2000"/>
              </a:lnSpc>
              <a:spcAft>
                <a:spcPts val="5985"/>
              </a:spcAft>
              <a:buFont typeface="Symbol"/>
              <a:buChar char="·"/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aria troppo secca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egnaposto testo 81"/>
          <p:cNvSpPr>
            <a:spLocks noGrp="1"/>
          </p:cNvSpPr>
          <p:nvPr>
            <p:ph type="body" idx="10"/>
          </p:nvPr>
        </p:nvSpPr>
        <p:spPr>
          <a:xfrm>
            <a:off x="585470" y="1181100"/>
            <a:ext cx="6299200" cy="1113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228600" marR="0" indent="0" algn="l">
              <a:lnSpc>
                <a:spcPts val="2200"/>
              </a:lnSpc>
              <a:spcAft>
                <a:spcPts val="6280"/>
              </a:spcAft>
            </a:pPr>
            <a:r>
              <a:rPr lang="it-IT" sz="1850" b="1" spc="-40">
                <a:solidFill>
                  <a:srgbClr val="CC3300"/>
                </a:solidFill>
                <a:latin typeface="Tahoma" panose="22635452340000000000" pitchFamily="2"/>
              </a:rPr>
              <a:t>DISTURBI </a:t>
            </a:r>
            <a:r>
              <a:rPr lang="it-IT" sz="1900" b="1" i="1" spc="-40">
                <a:solidFill>
                  <a:srgbClr val="CC3300"/>
                </a:solidFill>
                <a:latin typeface="Arial" panose="22635452340000000000" pitchFamily="2"/>
              </a:rPr>
              <a:t>MUSCOLO-SCHELETRICI </a:t>
            </a:r>
          </a:p>
        </p:txBody>
      </p:sp>
      <p:sp>
        <p:nvSpPr>
          <p:cNvPr id="87" name="Segnaposto testo 86"/>
          <p:cNvSpPr>
            <a:spLocks noGrp="1"/>
          </p:cNvSpPr>
          <p:nvPr>
            <p:ph type="body" idx="10"/>
          </p:nvPr>
        </p:nvSpPr>
        <p:spPr>
          <a:xfrm>
            <a:off x="585470" y="5535930"/>
            <a:ext cx="6299200" cy="175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45720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850" b="1" spc="-60">
                <a:solidFill>
                  <a:srgbClr val="CC3300"/>
                </a:solidFill>
                <a:latin typeface="Tahoma" panose="22635452340000000000" pitchFamily="2"/>
              </a:rPr>
              <a:t>SINTOMI </a:t>
            </a:r>
          </a:p>
          <a:p>
            <a:pPr marL="320040" marR="0" indent="0" algn="l">
              <a:lnSpc>
                <a:spcPts val="1900"/>
              </a:lnSpc>
              <a:spcBef>
                <a:spcPts val="2740"/>
              </a:spcBef>
              <a:spcAft>
                <a:spcPts val="4940"/>
              </a:spcAft>
            </a:pPr>
            <a:r>
              <a:rPr lang="it-IT" sz="1500" b="1" spc="0">
                <a:solidFill>
                  <a:srgbClr val="000000"/>
                </a:solidFill>
                <a:latin typeface="Tahoma" panose="22635452340000000000" pitchFamily="2"/>
              </a:rPr>
              <a:t>dolori alle articolazioni del braccio o della mano durante i movimenti.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egnaposto testo 93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BEFD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95" name="Segnaposto testo 94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7007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3135" rIns="0" bIns="0" anchor="t">
            <a:normAutofit fontScale="80000"/>
          </a:bodyPr>
          <a:lstStyle/>
          <a:p>
            <a:pPr marL="54864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2000" b="1" spc="20">
                <a:solidFill>
                  <a:srgbClr val="CC3300"/>
                </a:solidFill>
                <a:latin typeface="Times New Roman" panose="22635452340000000000" pitchFamily="1"/>
              </a:rPr>
              <a:t>POSSIBILI </a:t>
            </a:r>
            <a:r>
              <a:rPr lang="it-IT" sz="1650" b="1" i="1" spc="20">
                <a:solidFill>
                  <a:srgbClr val="CC3300"/>
                </a:solidFill>
                <a:latin typeface="Verdana" panose="22635452340000000000" pitchFamily="2"/>
              </a:rPr>
              <a:t>CAUSE </a:t>
            </a:r>
          </a:p>
          <a:p>
            <a:pPr marL="411480" marR="0" indent="0" algn="l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1550" b="1" spc="5">
                <a:solidFill>
                  <a:srgbClr val="000000"/>
                </a:solidFill>
                <a:latin typeface="Tahoma" panose="22635452340000000000" pitchFamily="2"/>
              </a:rPr>
              <a:t>&gt;errata disposizione e regolazione di arredi e computer </a:t>
            </a:r>
          </a:p>
          <a:p>
            <a:pPr marL="411480" marR="548640" indent="0" algn="l">
              <a:lnSpc>
                <a:spcPts val="1900"/>
              </a:lnSpc>
              <a:spcBef>
                <a:spcPts val="990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&gt;postazione non </a:t>
            </a:r>
            <a:r>
              <a:rPr lang="it-IT" sz="1400" b="1" i="1" spc="0">
                <a:solidFill>
                  <a:srgbClr val="000000"/>
                </a:solidFill>
                <a:latin typeface="Verdana" panose="22635452340000000000" pitchFamily="2"/>
              </a:rPr>
              <a:t>"ergonortíca" </a:t>
            </a: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(in altre parole, difficilmente adattabile alle proprie esigenze) </a:t>
            </a:r>
          </a:p>
          <a:p>
            <a:pPr marL="411480" marR="0" indent="0" algn="l">
              <a:lnSpc>
                <a:spcPts val="2000"/>
              </a:lnSpc>
              <a:spcBef>
                <a:spcPts val="1725"/>
              </a:spcBef>
              <a:spcAft>
                <a:spcPts val="0"/>
              </a:spcAft>
            </a:pPr>
            <a:r>
              <a:rPr lang="it-IT" sz="1550" b="1" spc="10">
                <a:solidFill>
                  <a:srgbClr val="000000"/>
                </a:solidFill>
                <a:latin typeface="Tahoma" panose="22635452340000000000" pitchFamily="2"/>
              </a:rPr>
              <a:t>&gt;postura fissa e/o scorretta per lunghi periodi </a:t>
            </a:r>
          </a:p>
          <a:p>
            <a:pPr marL="411480" marR="502920" indent="0" algn="l">
              <a:lnSpc>
                <a:spcPts val="1800"/>
              </a:lnSpc>
              <a:spcBef>
                <a:spcPts val="2060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&gt;capo e tronco protesi in avanti, spalle contratte nella digitazione o nelle pause </a:t>
            </a:r>
          </a:p>
          <a:p>
            <a:pPr marL="411480" marR="365760" indent="0" algn="l">
              <a:lnSpc>
                <a:spcPts val="1900"/>
              </a:lnSpc>
              <a:spcBef>
                <a:spcPts val="2925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&gt;polsi piegati verso l'alto e verso l'esterno e non allineati agli avambracci </a:t>
            </a:r>
          </a:p>
          <a:p>
            <a:pPr marL="411480" marR="502920" indent="0" algn="l">
              <a:lnSpc>
                <a:spcPts val="1800"/>
              </a:lnSpc>
              <a:spcBef>
                <a:spcPts val="2410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&gt;avambracci e polsi poggiati su spigoli durante la digitazione e le pause </a:t>
            </a:r>
          </a:p>
          <a:p>
            <a:pPr marL="411480" marR="365760" indent="91440" algn="l">
              <a:lnSpc>
                <a:spcPts val="1900"/>
              </a:lnSpc>
              <a:spcBef>
                <a:spcPts val="3505"/>
              </a:spcBef>
              <a:spcAft>
                <a:spcPts val="695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&gt;assenza di pause per allentare e prevenire la tensione muscolare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egnaposto testo 99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9156065"/>
          </a:xfrm>
          <a:prstGeom prst="rect">
            <a:avLst/>
          </a:prstGeom>
          <a:solidFill>
            <a:srgbClr val="FCEFD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03" name="Segnaposto testo 102"/>
          <p:cNvSpPr>
            <a:spLocks noGrp="1"/>
          </p:cNvSpPr>
          <p:nvPr>
            <p:ph type="body" idx="10"/>
          </p:nvPr>
        </p:nvSpPr>
        <p:spPr>
          <a:xfrm>
            <a:off x="670560" y="768350"/>
            <a:ext cx="6070600" cy="2614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7355" rIns="0" bIns="0" anchor="t">
            <a:normAutofit fontScale="95000"/>
          </a:bodyPr>
          <a:lstStyle/>
          <a:p>
            <a:pPr marL="32004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750" b="1" spc="85">
                <a:solidFill>
                  <a:srgbClr val="CC3300"/>
                </a:solidFill>
                <a:latin typeface="Tahoma" panose="22635452340000000000" pitchFamily="2"/>
              </a:rPr>
              <a:t>PREVENZIONE </a:t>
            </a:r>
          </a:p>
          <a:p>
            <a:pPr marL="182880" marR="0" indent="0" algn="l">
              <a:lnSpc>
                <a:spcPts val="2200"/>
              </a:lnSpc>
              <a:spcBef>
                <a:spcPts val="1370"/>
              </a:spcBef>
              <a:spcAft>
                <a:spcPts val="0"/>
              </a:spcAft>
            </a:pPr>
            <a:r>
              <a:rPr lang="it-IT" sz="1750" b="1" spc="40">
                <a:solidFill>
                  <a:srgbClr val="000000"/>
                </a:solidFill>
                <a:latin typeface="Tahoma" panose="22635452340000000000" pitchFamily="2"/>
              </a:rPr>
              <a:t>Scegliere attrezzature ergonomiche </a:t>
            </a:r>
          </a:p>
          <a:p>
            <a:pPr marL="0" marR="0" indent="320040" algn="l">
              <a:lnSpc>
                <a:spcPts val="2100"/>
              </a:lnSpc>
              <a:spcBef>
                <a:spcPts val="2495"/>
              </a:spcBef>
              <a:spcAft>
                <a:spcPts val="0"/>
              </a:spcAft>
              <a:buFont typeface="Wingdings"/>
              <a:buChar char="v"/>
            </a:pPr>
            <a:r>
              <a:rPr lang="it-IT" sz="1750" b="1" spc="225">
                <a:solidFill>
                  <a:srgbClr val="000000"/>
                </a:solidFill>
                <a:latin typeface="Tahoma" panose="22635452340000000000" pitchFamily="2"/>
              </a:rPr>
              <a:t>adottare una posizione rilassata: il tronco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80">
                <a:solidFill>
                  <a:srgbClr val="000000"/>
                </a:solidFill>
                <a:latin typeface="Tahoma" panose="22635452340000000000" pitchFamily="2"/>
              </a:rPr>
              <a:t>appoggiato allo schienale e, sul sedile, tra 90 e 110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65">
                <a:solidFill>
                  <a:srgbClr val="000000"/>
                </a:solidFill>
                <a:latin typeface="Tahoma" panose="22635452340000000000" pitchFamily="2"/>
              </a:rPr>
              <a:t>gradi (adattare il sedile alle proprie esigenze 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35">
                <a:solidFill>
                  <a:srgbClr val="000000"/>
                </a:solidFill>
                <a:latin typeface="Tahoma" panose="22635452340000000000" pitchFamily="2"/>
              </a:rPr>
              <a:t>caratteristiche antropometriche) </a:t>
            </a:r>
          </a:p>
        </p:txBody>
      </p:sp>
      <p:sp>
        <p:nvSpPr>
          <p:cNvPr id="104" name="Segnaposto testo 103"/>
          <p:cNvSpPr>
            <a:spLocks noGrp="1"/>
          </p:cNvSpPr>
          <p:nvPr>
            <p:ph type="body" idx="10"/>
          </p:nvPr>
        </p:nvSpPr>
        <p:spPr>
          <a:xfrm>
            <a:off x="670560" y="3383280"/>
            <a:ext cx="2810510" cy="2033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5120" rIns="0" bIns="0" anchor="t">
            <a:normAutofit fontScale="95000"/>
          </a:bodyPr>
          <a:lstStyle/>
          <a:p>
            <a:pPr marL="91440" marR="0" indent="320040" algn="l">
              <a:lnSpc>
                <a:spcPts val="2200"/>
              </a:lnSpc>
              <a:spcAft>
                <a:spcPts val="0"/>
              </a:spcAft>
              <a:buFont typeface="Wingdings"/>
              <a:buChar char="v"/>
            </a:pPr>
            <a:r>
              <a:rPr lang="it-IT" sz="1750" b="1" spc="240">
                <a:solidFill>
                  <a:srgbClr val="000000"/>
                </a:solidFill>
                <a:latin typeface="Tahoma" panose="22635452340000000000" pitchFamily="2"/>
              </a:rPr>
              <a:t>variare spesso la </a:t>
            </a:r>
          </a:p>
          <a:p>
            <a:pPr marL="0" marR="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70">
                <a:solidFill>
                  <a:srgbClr val="000000"/>
                </a:solidFill>
                <a:latin typeface="Tahoma" panose="22635452340000000000" pitchFamily="2"/>
              </a:rPr>
              <a:t>posizione del corpo e </a:t>
            </a:r>
          </a:p>
          <a:p>
            <a:pPr marL="0" marR="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235">
                <a:solidFill>
                  <a:srgbClr val="000000"/>
                </a:solidFill>
                <a:latin typeface="Tahoma" panose="22635452340000000000" pitchFamily="2"/>
              </a:rPr>
              <a:t>alternare le attività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30">
                <a:solidFill>
                  <a:srgbClr val="000000"/>
                </a:solidFill>
                <a:latin typeface="Tahoma" panose="22635452340000000000" pitchFamily="2"/>
              </a:rPr>
              <a:t>durante la giornata </a:t>
            </a:r>
          </a:p>
        </p:txBody>
      </p:sp>
      <p:sp>
        <p:nvSpPr>
          <p:cNvPr id="105" name="Segnaposto testo 104"/>
          <p:cNvSpPr>
            <a:spLocks noGrp="1"/>
          </p:cNvSpPr>
          <p:nvPr>
            <p:ph type="body" idx="10"/>
          </p:nvPr>
        </p:nvSpPr>
        <p:spPr>
          <a:xfrm>
            <a:off x="670560" y="5416550"/>
            <a:ext cx="3063240" cy="1339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>
            <a:normAutofit fontScale="95000"/>
          </a:bodyPr>
          <a:lstStyle/>
          <a:p>
            <a:pPr marL="182880" marR="0" indent="320040" algn="l">
              <a:lnSpc>
                <a:spcPts val="2100"/>
              </a:lnSpc>
              <a:spcAft>
                <a:spcPts val="0"/>
              </a:spcAft>
              <a:buFont typeface="Wingdings"/>
              <a:buChar char="v"/>
            </a:pPr>
            <a:r>
              <a:rPr lang="it-IT" sz="1750" b="1" spc="140">
                <a:solidFill>
                  <a:srgbClr val="000000"/>
                </a:solidFill>
                <a:latin typeface="Tahoma" panose="22635452340000000000" pitchFamily="2"/>
              </a:rPr>
              <a:t>regolare con cura la </a:t>
            </a:r>
          </a:p>
          <a:p>
            <a:pPr marL="1828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1645920" algn="l"/>
              </a:tabLst>
            </a:pPr>
            <a:r>
              <a:rPr lang="it-IT" sz="1750" b="1" spc="-65">
                <a:solidFill>
                  <a:srgbClr val="000000"/>
                </a:solidFill>
                <a:latin typeface="Tahoma" panose="22635452340000000000" pitchFamily="2"/>
              </a:rPr>
              <a:t>posizione, l' incl inazione, </a:t>
            </a:r>
          </a:p>
          <a:p>
            <a:pPr marL="1828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0">
                <a:solidFill>
                  <a:srgbClr val="000000"/>
                </a:solidFill>
                <a:latin typeface="Tahoma" panose="22635452340000000000" pitchFamily="2"/>
              </a:rPr>
              <a:t>l'altezza e la distanza del </a:t>
            </a:r>
          </a:p>
          <a:p>
            <a:pPr marL="1828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-30">
                <a:solidFill>
                  <a:srgbClr val="000000"/>
                </a:solidFill>
                <a:latin typeface="Tahoma" panose="22635452340000000000" pitchFamily="2"/>
              </a:rPr>
              <a:t>monitor </a:t>
            </a:r>
          </a:p>
        </p:txBody>
      </p:sp>
      <p:sp>
        <p:nvSpPr>
          <p:cNvPr id="106" name="Segnaposto testo 105"/>
          <p:cNvSpPr>
            <a:spLocks noGrp="1"/>
          </p:cNvSpPr>
          <p:nvPr>
            <p:ph type="body" idx="10"/>
          </p:nvPr>
        </p:nvSpPr>
        <p:spPr>
          <a:xfrm>
            <a:off x="670560" y="6756400"/>
            <a:ext cx="6070600" cy="316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815" rIns="0" bIns="0" anchor="t">
            <a:normAutofit fontScale="95000"/>
          </a:bodyPr>
          <a:lstStyle/>
          <a:p>
            <a:pPr marL="91440" marR="0" indent="228600" algn="l">
              <a:lnSpc>
                <a:spcPts val="2200"/>
              </a:lnSpc>
              <a:spcAft>
                <a:spcPts val="0"/>
              </a:spcAft>
              <a:buFont typeface="Wingdings"/>
              <a:buChar char="v"/>
            </a:pPr>
            <a:r>
              <a:rPr lang="it-IT" sz="1750" b="1" spc="20">
                <a:solidFill>
                  <a:srgbClr val="000000"/>
                </a:solidFill>
                <a:latin typeface="Tahoma" panose="22635452340000000000" pitchFamily="2"/>
              </a:rPr>
              <a:t>mantenere gli avambracci paralleli al pavimento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20">
                <a:solidFill>
                  <a:srgbClr val="000000"/>
                </a:solidFill>
                <a:latin typeface="Tahoma" panose="22635452340000000000" pitchFamily="2"/>
              </a:rPr>
              <a:t>e bene appoggiati sul tavolo </a:t>
            </a:r>
          </a:p>
          <a:p>
            <a:pPr marL="182880" marR="0" indent="320040" algn="l">
              <a:lnSpc>
                <a:spcPts val="2200"/>
              </a:lnSpc>
              <a:spcBef>
                <a:spcPts val="3445"/>
              </a:spcBef>
              <a:spcAft>
                <a:spcPts val="0"/>
              </a:spcAft>
              <a:buFont typeface="Wingdings"/>
              <a:buChar char="v"/>
            </a:pPr>
            <a:r>
              <a:rPr lang="it-IT" sz="1750" b="1" spc="260">
                <a:solidFill>
                  <a:srgbClr val="000000"/>
                </a:solidFill>
                <a:latin typeface="Tahoma" panose="22635452340000000000" pitchFamily="2"/>
              </a:rPr>
              <a:t>mantenere i polsi distesi e dritti nella </a:t>
            </a:r>
          </a:p>
          <a:p>
            <a:pPr marL="182880" marR="0" indent="0" algn="l">
              <a:lnSpc>
                <a:spcPts val="2100"/>
              </a:lnSpc>
              <a:spcBef>
                <a:spcPts val="0"/>
              </a:spcBef>
              <a:spcAft>
                <a:spcPts val="12550"/>
              </a:spcAft>
            </a:pPr>
            <a:r>
              <a:rPr lang="it-IT" sz="1750" b="1" spc="-5">
                <a:solidFill>
                  <a:srgbClr val="000000"/>
                </a:solidFill>
                <a:latin typeface="Tahoma" panose="22635452340000000000" pitchFamily="2"/>
              </a:rPr>
              <a:t>digitazione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egnaposto testo 114"/>
          <p:cNvSpPr>
            <a:spLocks noGrp="1"/>
          </p:cNvSpPr>
          <p:nvPr>
            <p:ph type="body" idx="10"/>
          </p:nvPr>
        </p:nvSpPr>
        <p:spPr>
          <a:xfrm>
            <a:off x="4178935" y="3368040"/>
            <a:ext cx="39370" cy="5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it-IT" sz="1000" spc="0">
                <a:solidFill>
                  <a:srgbClr val="000000"/>
                </a:solidFill>
                <a:latin typeface="Arial" panose="22635452340000000000" pitchFamily="2"/>
              </a:rPr>
              <a:t>■ </a:t>
            </a:r>
          </a:p>
        </p:txBody>
      </p:sp>
      <p:sp>
        <p:nvSpPr>
          <p:cNvPr id="116" name="Segnaposto testo 115"/>
          <p:cNvSpPr>
            <a:spLocks noGrp="1"/>
          </p:cNvSpPr>
          <p:nvPr>
            <p:ph type="body" idx="10"/>
          </p:nvPr>
        </p:nvSpPr>
        <p:spPr>
          <a:xfrm>
            <a:off x="826135" y="1092200"/>
            <a:ext cx="2971800" cy="3790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750" b="1" spc="80">
                <a:solidFill>
                  <a:srgbClr val="CC3300"/>
                </a:solidFill>
                <a:latin typeface="Tahoma" panose="22635452340000000000" pitchFamily="2"/>
              </a:rPr>
              <a:t>STRESS PSICO - FISICO </a:t>
            </a:r>
          </a:p>
          <a:p>
            <a:pPr marL="502920" marR="0" indent="182880" algn="l">
              <a:lnSpc>
                <a:spcPts val="2200"/>
              </a:lnSpc>
              <a:spcBef>
                <a:spcPts val="2410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60">
                <a:solidFill>
                  <a:srgbClr val="000000"/>
                </a:solidFill>
                <a:latin typeface="Tahoma" panose="22635452340000000000" pitchFamily="2"/>
              </a:rPr>
              <a:t>Cefalea </a:t>
            </a:r>
          </a:p>
          <a:p>
            <a:pPr marL="502920" marR="0" indent="182880" algn="l">
              <a:lnSpc>
                <a:spcPts val="2200"/>
              </a:lnSpc>
              <a:spcBef>
                <a:spcPts val="94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70">
                <a:solidFill>
                  <a:srgbClr val="000000"/>
                </a:solidFill>
                <a:latin typeface="Tahoma" panose="22635452340000000000" pitchFamily="2"/>
              </a:rPr>
              <a:t>Irritabilità </a:t>
            </a:r>
          </a:p>
          <a:p>
            <a:pPr marL="502920" marR="0" indent="182880" algn="l">
              <a:lnSpc>
                <a:spcPts val="2200"/>
              </a:lnSpc>
              <a:spcBef>
                <a:spcPts val="950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50">
                <a:solidFill>
                  <a:srgbClr val="000000"/>
                </a:solidFill>
                <a:latin typeface="Tahoma" panose="22635452340000000000" pitchFamily="2"/>
              </a:rPr>
              <a:t>bemotivazione, etc. </a:t>
            </a:r>
          </a:p>
          <a:p>
            <a:pPr marL="137160" marR="0" indent="0" algn="l">
              <a:lnSpc>
                <a:spcPts val="2200"/>
              </a:lnSpc>
              <a:spcBef>
                <a:spcPts val="8110"/>
              </a:spcBef>
              <a:spcAft>
                <a:spcPts val="5750"/>
              </a:spcAft>
            </a:pPr>
            <a:r>
              <a:rPr lang="it-IT" sz="1750" b="1" spc="90">
                <a:solidFill>
                  <a:srgbClr val="CC3300"/>
                </a:solidFill>
                <a:latin typeface="Tahoma" panose="22635452340000000000" pitchFamily="2"/>
              </a:rPr>
              <a:t>PREVENZIONE </a:t>
            </a:r>
          </a:p>
        </p:txBody>
      </p:sp>
      <p:sp>
        <p:nvSpPr>
          <p:cNvPr id="117" name="Segnaposto testo 116"/>
          <p:cNvSpPr>
            <a:spLocks noGrp="1"/>
          </p:cNvSpPr>
          <p:nvPr>
            <p:ph type="body" idx="10"/>
          </p:nvPr>
        </p:nvSpPr>
        <p:spPr>
          <a:xfrm>
            <a:off x="785495" y="4883150"/>
            <a:ext cx="6070600" cy="4260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274320" algn="just">
              <a:lnSpc>
                <a:spcPts val="1900"/>
              </a:lnSpc>
              <a:spcAft>
                <a:spcPts val="0"/>
              </a:spcAft>
              <a:buFont typeface="Webdings"/>
              <a:buChar char="4"/>
            </a:pPr>
            <a:r>
              <a:rPr lang="it-IT" sz="1750" b="1" spc="55">
                <a:solidFill>
                  <a:srgbClr val="000000"/>
                </a:solidFill>
                <a:latin typeface="Tahoma" panose="22635452340000000000" pitchFamily="2"/>
              </a:rPr>
              <a:t>correggi o migliora anche i fattori extra-lavorativi </a:t>
            </a:r>
          </a:p>
          <a:p>
            <a:pPr marL="4572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0">
                <a:solidFill>
                  <a:srgbClr val="000000"/>
                </a:solidFill>
                <a:latin typeface="Tahoma" panose="22635452340000000000" pitchFamily="2"/>
              </a:rPr>
              <a:t>di </a:t>
            </a:r>
            <a:r>
              <a:rPr lang="it-IT" sz="1800" b="1" i="1" spc="10">
                <a:solidFill>
                  <a:srgbClr val="000000"/>
                </a:solidFill>
                <a:latin typeface="Arial" panose="22635452340000000000" pitchFamily="2"/>
              </a:rPr>
              <a:t>"stress" </a:t>
            </a:r>
          </a:p>
          <a:p>
            <a:pPr marL="45720" marR="0" indent="274320" algn="just">
              <a:lnSpc>
                <a:spcPts val="2100"/>
              </a:lnSpc>
              <a:spcBef>
                <a:spcPts val="1610"/>
              </a:spcBef>
              <a:spcAft>
                <a:spcPts val="0"/>
              </a:spcAft>
              <a:buFont typeface="Webdings"/>
              <a:buChar char="4"/>
            </a:pP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mantieni </a:t>
            </a:r>
            <a:r>
              <a:rPr lang="it-IT" sz="1800" b="1" i="1" spc="45">
                <a:solidFill>
                  <a:srgbClr val="000000"/>
                </a:solidFill>
                <a:latin typeface="Arial" panose="22635452340000000000" pitchFamily="2"/>
              </a:rPr>
              <a:t>hobby </a:t>
            </a: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e attività sportive e culturali fuori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0">
                <a:solidFill>
                  <a:srgbClr val="000000"/>
                </a:solidFill>
                <a:latin typeface="Tahoma" panose="22635452340000000000" pitchFamily="2"/>
              </a:rPr>
              <a:t>dal lavoro </a:t>
            </a:r>
          </a:p>
          <a:p>
            <a:pPr marL="45720" marR="0" indent="274320" algn="just">
              <a:lnSpc>
                <a:spcPts val="2100"/>
              </a:lnSpc>
              <a:spcBef>
                <a:spcPts val="1005"/>
              </a:spcBef>
              <a:spcAft>
                <a:spcPts val="0"/>
              </a:spcAft>
              <a:buFont typeface="Webdings"/>
              <a:buChar char="4"/>
            </a:pPr>
            <a:r>
              <a:rPr lang="it-IT" sz="1750" b="1" spc="75">
                <a:solidFill>
                  <a:srgbClr val="000000"/>
                </a:solidFill>
                <a:latin typeface="Tahoma" panose="22635452340000000000" pitchFamily="2"/>
              </a:rPr>
              <a:t>cerca le giuste motivazioni all'interno del lavoro </a:t>
            </a:r>
          </a:p>
          <a:p>
            <a:pPr marL="4572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0">
                <a:solidFill>
                  <a:srgbClr val="000000"/>
                </a:solidFill>
                <a:latin typeface="Tahoma" panose="22635452340000000000" pitchFamily="2"/>
              </a:rPr>
              <a:t>(e fuori!) </a:t>
            </a:r>
          </a:p>
          <a:p>
            <a:pPr marL="45720" marR="0" indent="274320" algn="just">
              <a:lnSpc>
                <a:spcPts val="2100"/>
              </a:lnSpc>
              <a:spcBef>
                <a:spcPts val="1570"/>
              </a:spcBef>
              <a:spcAft>
                <a:spcPts val="0"/>
              </a:spcAft>
              <a:buFont typeface="Webdings"/>
              <a:buChar char="4"/>
            </a:pPr>
            <a:r>
              <a:rPr lang="it-IT" sz="1750" b="1" spc="315">
                <a:solidFill>
                  <a:srgbClr val="000000"/>
                </a:solidFill>
                <a:latin typeface="Tahoma" panose="22635452340000000000" pitchFamily="2"/>
              </a:rPr>
              <a:t>rispetta le pause di legge nel lavoro al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-10">
                <a:solidFill>
                  <a:srgbClr val="000000"/>
                </a:solidFill>
                <a:latin typeface="Tahoma" panose="22635452340000000000" pitchFamily="2"/>
              </a:rPr>
              <a:t>videoterminale </a:t>
            </a:r>
          </a:p>
          <a:p>
            <a:pPr marL="45720" marR="0" indent="274320" algn="just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Font typeface="Webdings"/>
              <a:buChar char="4"/>
            </a:pPr>
            <a:r>
              <a:rPr lang="it-IT" sz="1750" b="1" spc="75">
                <a:solidFill>
                  <a:srgbClr val="000000"/>
                </a:solidFill>
                <a:latin typeface="Tahoma" panose="22635452340000000000" pitchFamily="2"/>
              </a:rPr>
              <a:t>se hai problemi di salute sul lavoro, parlane con i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Rappresentanti dei Lavoratori per la Sicurezza, con il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90">
                <a:solidFill>
                  <a:srgbClr val="000000"/>
                </a:solidFill>
                <a:latin typeface="Tahoma" panose="22635452340000000000" pitchFamily="2"/>
              </a:rPr>
              <a:t>Medico Competente e con ... chi ti sembra più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0">
                <a:solidFill>
                  <a:srgbClr val="000000"/>
                </a:solidFill>
                <a:latin typeface="Tahoma" panose="22635452340000000000" pitchFamily="2"/>
              </a:rPr>
              <a:t>opportuno: i tuoi problemi sono spesso comuni anche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30"/>
              </a:spcAft>
            </a:pPr>
            <a:r>
              <a:rPr lang="it-IT" sz="1750" b="1" spc="35">
                <a:solidFill>
                  <a:srgbClr val="000000"/>
                </a:solidFill>
                <a:latin typeface="Tahoma" panose="22635452340000000000" pitchFamily="2"/>
              </a:rPr>
              <a:t>ad altri!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egnaposto testo 119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CF0D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21" name="Segnaposto testo 120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1816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40715" rIns="0" bIns="0" anchor="t">
            <a:normAutofit fontScale="95000"/>
          </a:bodyPr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it-IT" sz="1750" b="1" u="sng" spc="40">
                <a:solidFill>
                  <a:srgbClr val="0000FF"/>
                </a:solidFill>
                <a:latin typeface="Tahoma" panose="22635452340000000000" pitchFamily="2"/>
              </a:rPr>
              <a:t>Decreto legislativo 19/09/94 n°626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u="sng" spc="30">
                <a:solidFill>
                  <a:srgbClr val="0000FF"/>
                </a:solidFill>
                <a:latin typeface="Tahoma" panose="22635452340000000000" pitchFamily="2"/>
              </a:rPr>
              <a:t>e successive modifiche 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2600"/>
              </a:spcAft>
            </a:pPr>
            <a:r>
              <a:rPr lang="it-IT" sz="1800" b="1" i="1" u="sng" spc="90">
                <a:solidFill>
                  <a:srgbClr val="0000FF"/>
                </a:solidFill>
                <a:latin typeface="Arial" panose="22635452340000000000" pitchFamily="2"/>
              </a:rPr>
              <a:t>Legge </a:t>
            </a:r>
            <a:r>
              <a:rPr lang="it-IT" sz="1750" b="1" u="sng" spc="90">
                <a:solidFill>
                  <a:srgbClr val="0000FF"/>
                </a:solidFill>
                <a:latin typeface="Tahoma" panose="22635452340000000000" pitchFamily="2"/>
              </a:rPr>
              <a:t>n. 422, art. 21 - 29/12/00</a:t>
            </a:r>
            <a:r>
              <a:rPr lang="it-IT" sz="1750" b="1" u="sng" spc="90">
                <a:solidFill>
                  <a:srgbClr val="CC3300"/>
                </a:solidFill>
                <a:latin typeface="Tahoma" panose="22635452340000000000" pitchFamily="2"/>
              </a:rPr>
              <a:t>  </a:t>
            </a:r>
          </a:p>
        </p:txBody>
      </p:sp>
      <p:sp>
        <p:nvSpPr>
          <p:cNvPr id="122" name="Segnaposto testo 121"/>
          <p:cNvSpPr>
            <a:spLocks noGrp="1"/>
          </p:cNvSpPr>
          <p:nvPr>
            <p:ph type="body" idx="10"/>
          </p:nvPr>
        </p:nvSpPr>
        <p:spPr>
          <a:xfrm>
            <a:off x="646430" y="2597150"/>
            <a:ext cx="6266180" cy="926465"/>
          </a:xfrm>
          <a:prstGeom prst="rect">
            <a:avLst/>
          </a:prstGeom>
          <a:solidFill>
            <a:srgbClr val="FEFE00"/>
          </a:solidFill>
          <a:ln w="0" cmpd="sng">
            <a:noFill/>
            <a:prstDash val="solid"/>
          </a:ln>
        </p:spPr>
        <p:txBody>
          <a:bodyPr vert="horz" lIns="0" tIns="41275" rIns="0" bIns="0" anchor="t">
            <a:normAutofit fontScale="95000"/>
          </a:bodyPr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it-IT" sz="1750" b="1" spc="80">
                <a:solidFill>
                  <a:srgbClr val="CC3300"/>
                </a:solidFill>
                <a:latin typeface="Tahoma" panose="22635452340000000000" pitchFamily="2"/>
              </a:rPr>
              <a:t>Titolo VI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55">
                <a:solidFill>
                  <a:srgbClr val="CC3300"/>
                </a:solidFill>
                <a:latin typeface="Tahoma" panose="22635452340000000000" pitchFamily="2"/>
              </a:rPr>
              <a:t>Uso di attrezzature munite </a:t>
            </a:r>
          </a:p>
          <a:p>
            <a:pPr marL="2377440" marR="0" indent="0" algn="l">
              <a:lnSpc>
                <a:spcPts val="2100"/>
              </a:lnSpc>
              <a:spcBef>
                <a:spcPts val="0"/>
              </a:spcBef>
              <a:spcAft>
                <a:spcPts val="310"/>
              </a:spcAft>
            </a:pPr>
            <a:r>
              <a:rPr lang="it-IT" sz="1750" b="1" spc="-40">
                <a:solidFill>
                  <a:srgbClr val="CC3300"/>
                </a:solidFill>
                <a:latin typeface="Tahoma" panose="22635452340000000000" pitchFamily="2"/>
              </a:rPr>
              <a:t>videoterminal i </a:t>
            </a:r>
          </a:p>
        </p:txBody>
      </p:sp>
      <p:sp>
        <p:nvSpPr>
          <p:cNvPr id="123" name="Segnaposto testo 122"/>
          <p:cNvSpPr>
            <a:spLocks noGrp="1"/>
          </p:cNvSpPr>
          <p:nvPr>
            <p:ph type="body" idx="10"/>
          </p:nvPr>
        </p:nvSpPr>
        <p:spPr>
          <a:xfrm>
            <a:off x="353695" y="3523615"/>
            <a:ext cx="6854825" cy="6391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6375" rIns="0" bIns="0" anchor="t">
            <a:normAutofit fontScale="95000"/>
          </a:bodyPr>
          <a:lstStyle/>
          <a:p>
            <a:pPr marL="45720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750" b="1" spc="45">
                <a:solidFill>
                  <a:srgbClr val="007F00"/>
                </a:solidFill>
                <a:latin typeface="Tahoma" panose="22635452340000000000" pitchFamily="2"/>
              </a:rPr>
              <a:t>Art. 50 Campo di applicazione </a:t>
            </a:r>
          </a:p>
          <a:p>
            <a:pPr marL="45720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20">
                <a:solidFill>
                  <a:srgbClr val="000000"/>
                </a:solidFill>
                <a:latin typeface="Tahoma" panose="22635452340000000000" pitchFamily="2"/>
              </a:rPr>
              <a:t>La legge deve essere applicata nelle attività che </a:t>
            </a:r>
          </a:p>
          <a:p>
            <a:pPr marL="45720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0">
                <a:solidFill>
                  <a:srgbClr val="000000"/>
                </a:solidFill>
                <a:latin typeface="Tahoma" panose="22635452340000000000" pitchFamily="2"/>
              </a:rPr>
              <a:t>comportano l'uso di videoterminali. </a:t>
            </a:r>
          </a:p>
          <a:p>
            <a:pPr marL="548640" marR="0" indent="0" algn="just">
              <a:lnSpc>
                <a:spcPts val="2200"/>
              </a:lnSpc>
              <a:spcBef>
                <a:spcPts val="1855"/>
              </a:spcBef>
              <a:spcAft>
                <a:spcPts val="0"/>
              </a:spcAft>
            </a:pPr>
            <a:r>
              <a:rPr lang="it-IT" sz="1750" b="1" spc="35">
                <a:solidFill>
                  <a:srgbClr val="000000"/>
                </a:solidFill>
                <a:latin typeface="Tahoma" panose="22635452340000000000" pitchFamily="2"/>
              </a:rPr>
              <a:t>Non viene, invece, applicata nei seguenti casi: </a:t>
            </a:r>
          </a:p>
          <a:p>
            <a:pPr marL="548640" marR="0" indent="182880" algn="just">
              <a:lnSpc>
                <a:spcPts val="2200"/>
              </a:lnSpc>
              <a:spcBef>
                <a:spcPts val="109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30">
                <a:solidFill>
                  <a:srgbClr val="000000"/>
                </a:solidFill>
                <a:latin typeface="Tahoma" panose="22635452340000000000" pitchFamily="2"/>
              </a:rPr>
              <a:t>posti di guida di veicoli o macchine </a:t>
            </a:r>
          </a:p>
          <a:p>
            <a:pPr marL="548640" marR="0" indent="182880" algn="just">
              <a:lnSpc>
                <a:spcPts val="2200"/>
              </a:lnSpc>
              <a:spcBef>
                <a:spcPts val="107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55">
                <a:solidFill>
                  <a:srgbClr val="000000"/>
                </a:solidFill>
                <a:latin typeface="Tahoma" panose="22635452340000000000" pitchFamily="2"/>
              </a:rPr>
              <a:t>sistemi informatici a bordo di mezzi di trasporto </a:t>
            </a:r>
          </a:p>
          <a:p>
            <a:pPr marL="548640" marR="0" indent="182880" algn="just">
              <a:lnSpc>
                <a:spcPts val="2100"/>
              </a:lnSpc>
              <a:spcBef>
                <a:spcPts val="167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50">
                <a:solidFill>
                  <a:srgbClr val="000000"/>
                </a:solidFill>
                <a:latin typeface="Tahoma" panose="22635452340000000000" pitchFamily="2"/>
              </a:rPr>
              <a:t>sistemi informatici destinati all'utilizzazione </a:t>
            </a:r>
          </a:p>
          <a:p>
            <a:pPr marL="54864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0">
                <a:solidFill>
                  <a:srgbClr val="000000"/>
                </a:solidFill>
                <a:latin typeface="Tahoma" panose="22635452340000000000" pitchFamily="2"/>
              </a:rPr>
              <a:t>da parte del pubblico </a:t>
            </a:r>
          </a:p>
          <a:p>
            <a:pPr marL="548640" marR="0" indent="182880" algn="just">
              <a:lnSpc>
                <a:spcPts val="2100"/>
              </a:lnSpc>
              <a:spcBef>
                <a:spcPts val="125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145">
                <a:solidFill>
                  <a:srgbClr val="000000"/>
                </a:solidFill>
                <a:latin typeface="Tahoma" panose="22635452340000000000" pitchFamily="2"/>
              </a:rPr>
              <a:t>sistemi denominati </a:t>
            </a:r>
            <a:r>
              <a:rPr lang="it-IT" sz="1800" b="1" i="1" spc="145">
                <a:solidFill>
                  <a:srgbClr val="000000"/>
                </a:solidFill>
                <a:latin typeface="Arial" panose="22635452340000000000" pitchFamily="2"/>
              </a:rPr>
              <a:t>"portatili' </a:t>
            </a:r>
            <a:r>
              <a:rPr lang="it-IT" sz="1750" b="1" spc="145">
                <a:solidFill>
                  <a:srgbClr val="000000"/>
                </a:solidFill>
                <a:latin typeface="Tahoma" panose="22635452340000000000" pitchFamily="2"/>
              </a:rPr>
              <a:t>ove non siano </a:t>
            </a:r>
          </a:p>
          <a:p>
            <a:pPr marL="548640" marR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75">
                <a:solidFill>
                  <a:srgbClr val="000000"/>
                </a:solidFill>
                <a:latin typeface="Tahoma" panose="22635452340000000000" pitchFamily="2"/>
              </a:rPr>
              <a:t>oggetto di utilizzazione prolungata in un posto di </a:t>
            </a:r>
          </a:p>
          <a:p>
            <a:pPr marL="5486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-75">
                <a:solidFill>
                  <a:srgbClr val="000000"/>
                </a:solidFill>
                <a:latin typeface="Tahoma" panose="22635452340000000000" pitchFamily="2"/>
              </a:rPr>
              <a:t>lavoro* </a:t>
            </a:r>
          </a:p>
          <a:p>
            <a:pPr marL="548640" marR="0" indent="182880" algn="just">
              <a:lnSpc>
                <a:spcPts val="2200"/>
              </a:lnSpc>
              <a:spcBef>
                <a:spcPts val="190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70">
                <a:solidFill>
                  <a:srgbClr val="000000"/>
                </a:solidFill>
                <a:latin typeface="Tahoma" panose="22635452340000000000" pitchFamily="2"/>
              </a:rPr>
              <a:t>macchine calcolatrici, registratori di cassa, etc... </a:t>
            </a:r>
          </a:p>
          <a:p>
            <a:pPr marL="548640" marR="0" indent="182880" algn="just">
              <a:lnSpc>
                <a:spcPts val="2200"/>
              </a:lnSpc>
              <a:spcBef>
                <a:spcPts val="166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35">
                <a:solidFill>
                  <a:srgbClr val="000000"/>
                </a:solidFill>
                <a:latin typeface="Tahoma" panose="22635452340000000000" pitchFamily="2"/>
              </a:rPr>
              <a:t>macchine di videoscrittura senza schermo separato. </a:t>
            </a:r>
          </a:p>
          <a:p>
            <a:pPr marL="548640" marR="0" indent="0" algn="just">
              <a:lnSpc>
                <a:spcPts val="1500"/>
              </a:lnSpc>
              <a:spcBef>
                <a:spcPts val="2025"/>
              </a:spcBef>
              <a:spcAft>
                <a:spcPts val="7075"/>
              </a:spcAft>
            </a:pPr>
            <a:r>
              <a:rPr lang="it-IT" sz="1100" b="1" spc="10">
                <a:solidFill>
                  <a:srgbClr val="000000"/>
                </a:solidFill>
                <a:latin typeface="Tahoma" panose="22635452340000000000" pitchFamily="2"/>
              </a:rPr>
              <a:t>*Nota: in tal caso, devono essere sostituiti con computer fissi.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egnaposto testo 125"/>
          <p:cNvSpPr>
            <a:spLocks noGrp="1"/>
          </p:cNvSpPr>
          <p:nvPr>
            <p:ph type="body" idx="10"/>
          </p:nvPr>
        </p:nvSpPr>
        <p:spPr>
          <a:xfrm>
            <a:off x="353695" y="768350"/>
            <a:ext cx="6863715" cy="9156065"/>
          </a:xfrm>
          <a:prstGeom prst="rect">
            <a:avLst/>
          </a:prstGeom>
          <a:solidFill>
            <a:srgbClr val="FDF1D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29" name="Segnaposto testo 128"/>
          <p:cNvSpPr>
            <a:spLocks noGrp="1"/>
          </p:cNvSpPr>
          <p:nvPr>
            <p:ph type="body" idx="10"/>
          </p:nvPr>
        </p:nvSpPr>
        <p:spPr>
          <a:xfrm>
            <a:off x="975360" y="768350"/>
            <a:ext cx="5207000" cy="6455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0" rIns="0" bIns="0" anchor="t">
            <a:normAutofit fontScale="90000"/>
          </a:bodyPr>
          <a:lstStyle/>
          <a:p>
            <a:pPr marL="45720" marR="3017520" indent="0" algn="l">
              <a:lnSpc>
                <a:spcPts val="3500"/>
              </a:lnSpc>
              <a:spcAft>
                <a:spcPts val="0"/>
              </a:spcAft>
            </a:pPr>
            <a:r>
              <a:rPr lang="it-IT" sz="1750" b="1" spc="0">
                <a:solidFill>
                  <a:srgbClr val="007F00"/>
                </a:solidFill>
                <a:latin typeface="Verdana" panose="22635452340000000000" pitchFamily="2"/>
              </a:rPr>
              <a:t>Art. 51 Definizioni </a:t>
            </a:r>
            <a:r>
              <a:rPr lang="it-IT" sz="1550" b="1" u="sng" spc="0">
                <a:solidFill>
                  <a:srgbClr val="FF0000"/>
                </a:solidFill>
                <a:latin typeface="Verdana" panose="22635452340000000000" pitchFamily="2"/>
              </a:rPr>
              <a:t>Videoterminale:</a:t>
            </a:r>
            <a:r>
              <a:rPr lang="it-IT" sz="1550" b="1" u="sng" spc="0">
                <a:solidFill>
                  <a:srgbClr val="000000"/>
                </a:solidFill>
                <a:latin typeface="Verdana" panose="22635452340000000000" pitchFamily="2"/>
              </a:rPr>
              <a:t>  </a:t>
            </a:r>
          </a:p>
          <a:p>
            <a:pPr marL="45720" marR="0" indent="0" algn="l">
              <a:lnSpc>
                <a:spcPts val="2100"/>
              </a:lnSpc>
              <a:spcBef>
                <a:spcPts val="970"/>
              </a:spcBef>
              <a:spcAft>
                <a:spcPts val="0"/>
              </a:spcAft>
            </a:pPr>
            <a:r>
              <a:rPr lang="it-IT" sz="1750" b="1" spc="-15">
                <a:solidFill>
                  <a:srgbClr val="000000"/>
                </a:solidFill>
                <a:latin typeface="Verdana" panose="22635452340000000000" pitchFamily="2"/>
              </a:rPr>
              <a:t>è uno schermo alfanumerico o grafico. </a:t>
            </a:r>
          </a:p>
          <a:p>
            <a:pPr marL="45720" marR="0" indent="0" algn="l">
              <a:lnSpc>
                <a:spcPts val="2000"/>
              </a:lnSpc>
              <a:spcBef>
                <a:spcPts val="1940"/>
              </a:spcBef>
              <a:spcAft>
                <a:spcPts val="0"/>
              </a:spcAft>
            </a:pPr>
            <a:r>
              <a:rPr lang="it-IT" sz="1550" b="1" u="sng" spc="0">
                <a:solidFill>
                  <a:srgbClr val="FF0000"/>
                </a:solidFill>
                <a:latin typeface="Verdana" panose="22635452340000000000" pitchFamily="2"/>
              </a:rPr>
              <a:t>Posto di lavoro:</a:t>
            </a:r>
            <a:r>
              <a:rPr lang="it-IT" sz="1550" b="1" u="sng" spc="0">
                <a:solidFill>
                  <a:srgbClr val="000000"/>
                </a:solidFill>
                <a:latin typeface="Verdana" panose="22635452340000000000" pitchFamily="2"/>
              </a:rPr>
              <a:t>  </a:t>
            </a:r>
          </a:p>
          <a:p>
            <a:pPr marL="137160" marR="0" indent="0" algn="l">
              <a:lnSpc>
                <a:spcPts val="2000"/>
              </a:lnSpc>
              <a:spcBef>
                <a:spcPts val="180"/>
              </a:spcBef>
              <a:spcAft>
                <a:spcPts val="0"/>
              </a:spcAft>
            </a:pPr>
            <a:r>
              <a:rPr lang="it-IT" sz="1550" b="1" spc="-155">
                <a:solidFill>
                  <a:srgbClr val="000000"/>
                </a:solidFill>
                <a:latin typeface="Verdana" panose="22635452340000000000" pitchFamily="2"/>
              </a:rPr>
              <a:t>comprende: </a:t>
            </a:r>
          </a:p>
          <a:p>
            <a:pPr marL="137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550" b="1" spc="-110">
                <a:solidFill>
                  <a:srgbClr val="000000"/>
                </a:solidFill>
                <a:latin typeface="Verdana" panose="22635452340000000000" pitchFamily="2"/>
              </a:rPr>
              <a:t>&gt;il videoterminale </a:t>
            </a:r>
          </a:p>
          <a:p>
            <a:pPr marL="137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550" b="1" spc="-60">
                <a:solidFill>
                  <a:srgbClr val="000000"/>
                </a:solidFill>
                <a:latin typeface="Verdana" panose="22635452340000000000" pitchFamily="2"/>
              </a:rPr>
              <a:t>&gt;la tastiera </a:t>
            </a:r>
          </a:p>
          <a:p>
            <a:pPr marL="13716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550" b="1" spc="-105">
                <a:solidFill>
                  <a:srgbClr val="000000"/>
                </a:solidFill>
                <a:latin typeface="Verdana" panose="22635452340000000000" pitchFamily="2"/>
              </a:rPr>
              <a:t>&gt;l'unità dischi </a:t>
            </a:r>
          </a:p>
          <a:p>
            <a:pPr marL="137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550" b="1" spc="-75">
                <a:solidFill>
                  <a:srgbClr val="000000"/>
                </a:solidFill>
                <a:latin typeface="Verdana" panose="22635452340000000000" pitchFamily="2"/>
              </a:rPr>
              <a:t>&gt;il telefono </a:t>
            </a:r>
          </a:p>
          <a:p>
            <a:pPr marL="13716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550" b="1" spc="-145">
                <a:solidFill>
                  <a:srgbClr val="000000"/>
                </a:solidFill>
                <a:latin typeface="Verdana" panose="22635452340000000000" pitchFamily="2"/>
              </a:rPr>
              <a:t>&gt;il modem </a:t>
            </a:r>
          </a:p>
          <a:p>
            <a:pPr marL="13716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550" b="1" spc="-114">
                <a:solidFill>
                  <a:srgbClr val="000000"/>
                </a:solidFill>
                <a:latin typeface="Verdana" panose="22635452340000000000" pitchFamily="2"/>
              </a:rPr>
              <a:t>&gt;la stampante </a:t>
            </a:r>
          </a:p>
          <a:p>
            <a:pPr marL="137160" marR="0" indent="0" algn="l">
              <a:lnSpc>
                <a:spcPts val="20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550" b="1" spc="-100">
                <a:solidFill>
                  <a:srgbClr val="000000"/>
                </a:solidFill>
                <a:latin typeface="Verdana" panose="22635452340000000000" pitchFamily="2"/>
              </a:rPr>
              <a:t>&gt;il supporto per i documenti </a:t>
            </a:r>
          </a:p>
          <a:p>
            <a:pPr marL="137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550" b="1" spc="-85">
                <a:solidFill>
                  <a:srgbClr val="000000"/>
                </a:solidFill>
                <a:latin typeface="Verdana" panose="22635452340000000000" pitchFamily="2"/>
              </a:rPr>
              <a:t>&gt;la sedia </a:t>
            </a:r>
          </a:p>
          <a:p>
            <a:pPr marL="137160" marR="0" indent="0" algn="l">
              <a:lnSpc>
                <a:spcPts val="20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550" b="1" spc="-90">
                <a:solidFill>
                  <a:srgbClr val="000000"/>
                </a:solidFill>
                <a:latin typeface="Verdana" panose="22635452340000000000" pitchFamily="2"/>
              </a:rPr>
              <a:t>&gt;il piano di lavoro </a:t>
            </a:r>
          </a:p>
          <a:p>
            <a:pPr marL="137160" marR="1325880" indent="0" algn="l">
              <a:lnSpc>
                <a:spcPts val="1100"/>
              </a:lnSpc>
              <a:spcBef>
                <a:spcPts val="945"/>
              </a:spcBef>
              <a:spcAft>
                <a:spcPts val="0"/>
              </a:spcAft>
            </a:pPr>
            <a:r>
              <a:rPr lang="it-IT" sz="1550" b="1" spc="-120">
                <a:solidFill>
                  <a:srgbClr val="000000"/>
                </a:solidFill>
                <a:latin typeface="Verdana" panose="22635452340000000000" pitchFamily="2"/>
              </a:rPr>
              <a:t>&gt;l'ambiente di lavoro immediatamente circostante. </a:t>
            </a:r>
          </a:p>
          <a:p>
            <a:pPr marL="45720" marR="0" indent="0" algn="l">
              <a:lnSpc>
                <a:spcPts val="2000"/>
              </a:lnSpc>
              <a:spcBef>
                <a:spcPts val="1515"/>
              </a:spcBef>
              <a:spcAft>
                <a:spcPts val="0"/>
              </a:spcAft>
            </a:pPr>
            <a:r>
              <a:rPr lang="it-IT" sz="1550" b="1" u="sng" spc="0">
                <a:solidFill>
                  <a:srgbClr val="FF0000"/>
                </a:solidFill>
                <a:latin typeface="Verdana" panose="22635452340000000000" pitchFamily="2"/>
              </a:rPr>
              <a:t>Lavoratore:</a:t>
            </a:r>
            <a:r>
              <a:rPr lang="it-IT" sz="1550" b="1" u="sng" spc="0">
                <a:solidFill>
                  <a:srgbClr val="000000"/>
                </a:solidFill>
                <a:latin typeface="Verdana" panose="22635452340000000000" pitchFamily="2"/>
              </a:rPr>
              <a:t>  </a:t>
            </a:r>
          </a:p>
          <a:p>
            <a:pPr marL="45720" marR="0" indent="0" algn="l">
              <a:lnSpc>
                <a:spcPts val="2100"/>
              </a:lnSpc>
              <a:spcBef>
                <a:spcPts val="895"/>
              </a:spcBef>
              <a:spcAft>
                <a:spcPts val="0"/>
              </a:spcAft>
            </a:pPr>
            <a:r>
              <a:rPr lang="it-IT" sz="1750" b="1" spc="-15">
                <a:solidFill>
                  <a:srgbClr val="000000"/>
                </a:solidFill>
                <a:latin typeface="Verdana" panose="22635452340000000000" pitchFamily="2"/>
              </a:rPr>
              <a:t>Colui che utilizza un'attrezzatura munita di </a:t>
            </a:r>
          </a:p>
          <a:p>
            <a:pPr marL="45720" marR="0" indent="0" algn="l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750" b="1" spc="-40">
                <a:solidFill>
                  <a:srgbClr val="000000"/>
                </a:solidFill>
                <a:latin typeface="Verdana" panose="22635452340000000000" pitchFamily="2"/>
              </a:rPr>
              <a:t>videoterminale, in modo sistematico o abituale, </a:t>
            </a:r>
          </a:p>
        </p:txBody>
      </p:sp>
      <p:sp>
        <p:nvSpPr>
          <p:cNvPr id="130" name="Segnaposto testo 129"/>
          <p:cNvSpPr>
            <a:spLocks noGrp="1"/>
          </p:cNvSpPr>
          <p:nvPr>
            <p:ph type="body" idx="10"/>
          </p:nvPr>
        </p:nvSpPr>
        <p:spPr>
          <a:xfrm>
            <a:off x="975360" y="7223760"/>
            <a:ext cx="2563495" cy="304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>
            <a:normAutofit fontScale="90000"/>
          </a:bodyPr>
          <a:lstStyle/>
          <a:p>
            <a:pPr marL="45720" marR="0" indent="0" algn="l">
              <a:lnSpc>
                <a:spcPts val="2100"/>
              </a:lnSpc>
              <a:spcAft>
                <a:spcPts val="9025"/>
              </a:spcAft>
            </a:pPr>
            <a:r>
              <a:rPr lang="it-IT" sz="1750" b="1" spc="-40">
                <a:solidFill>
                  <a:srgbClr val="000000"/>
                </a:solidFill>
                <a:latin typeface="Verdana" panose="22635452340000000000" pitchFamily="2"/>
              </a:rPr>
              <a:t>per 20 ore settimanali. </a:t>
            </a:r>
          </a:p>
        </p:txBody>
      </p:sp>
      <p:sp>
        <p:nvSpPr>
          <p:cNvPr id="131" name="Segnaposto testo 130"/>
          <p:cNvSpPr>
            <a:spLocks noGrp="1"/>
          </p:cNvSpPr>
          <p:nvPr>
            <p:ph type="body" idx="10"/>
          </p:nvPr>
        </p:nvSpPr>
        <p:spPr>
          <a:xfrm>
            <a:off x="975360" y="7528560"/>
            <a:ext cx="2261870" cy="1143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egnaposto testo 134"/>
          <p:cNvSpPr>
            <a:spLocks noGrp="1"/>
          </p:cNvSpPr>
          <p:nvPr>
            <p:ph type="body" idx="10"/>
          </p:nvPr>
        </p:nvSpPr>
        <p:spPr>
          <a:xfrm>
            <a:off x="902335" y="780415"/>
            <a:ext cx="5994400" cy="9134475"/>
          </a:xfrm>
          <a:prstGeom prst="rect">
            <a:avLst/>
          </a:prstGeom>
          <a:solidFill>
            <a:srgbClr val="FCEFD8"/>
          </a:solidFill>
          <a:ln w="0" cmpd="sng">
            <a:noFill/>
            <a:prstDash val="solid"/>
          </a:ln>
        </p:spPr>
        <p:txBody>
          <a:bodyPr vert="horz" lIns="0" tIns="640080" rIns="0" bIns="0" anchor="t">
            <a:normAutofit fontScale="95000"/>
          </a:bodyPr>
          <a:lstStyle/>
          <a:p>
            <a:pPr marL="4572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750" b="1" spc="65">
                <a:solidFill>
                  <a:srgbClr val="007F00"/>
                </a:solidFill>
                <a:latin typeface="Tahoma" panose="22635452340000000000" pitchFamily="2"/>
              </a:rPr>
              <a:t>Art. 52 Obblighi del datore di lavoro </a:t>
            </a:r>
          </a:p>
          <a:p>
            <a:pPr marL="45720" marR="640080" indent="0" algn="l">
              <a:lnSpc>
                <a:spcPts val="1700"/>
              </a:lnSpc>
              <a:spcBef>
                <a:spcPts val="3295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Nella valutazione dei rischi </a:t>
            </a: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(art. 4) </a:t>
            </a: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analizza i posti di lavoro in relazione a: </a:t>
            </a:r>
          </a:p>
          <a:p>
            <a:pPr marL="45720" marR="0" indent="-45720" algn="l">
              <a:lnSpc>
                <a:spcPts val="2000"/>
              </a:lnSpc>
              <a:spcBef>
                <a:spcPts val="605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40">
                <a:solidFill>
                  <a:srgbClr val="000000"/>
                </a:solidFill>
                <a:latin typeface="Tahoma" panose="22635452340000000000" pitchFamily="2"/>
              </a:rPr>
              <a:t>rischi per la vista e per gli occhi </a:t>
            </a:r>
          </a:p>
          <a:p>
            <a:pPr marL="45720" marR="457200" indent="-45720" algn="l">
              <a:lnSpc>
                <a:spcPts val="1700"/>
              </a:lnSpc>
              <a:spcBef>
                <a:spcPts val="990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problemi legati alla postura e all'affaticamento fisico o mentale </a:t>
            </a:r>
          </a:p>
          <a:p>
            <a:pPr marL="45720" marR="640080" indent="-45720" algn="l">
              <a:lnSpc>
                <a:spcPts val="17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problemi legati alle condizioni ergonomiche e all'igiene ambientale. </a:t>
            </a:r>
          </a:p>
          <a:p>
            <a:pPr marL="0" marR="685800" indent="0" algn="l">
              <a:lnSpc>
                <a:spcPts val="1900"/>
              </a:lnSpc>
              <a:spcBef>
                <a:spcPts val="1665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Adotta le misure appropriate per ovviare ai problemi riscontrati. </a:t>
            </a:r>
          </a:p>
          <a:p>
            <a:pPr marL="137160" marR="0" indent="0" algn="l">
              <a:lnSpc>
                <a:spcPts val="2200"/>
              </a:lnSpc>
              <a:spcBef>
                <a:spcPts val="3210"/>
              </a:spcBef>
              <a:spcAft>
                <a:spcPts val="0"/>
              </a:spcAft>
            </a:pPr>
            <a:r>
              <a:rPr lang="it-IT" sz="1750" b="1" spc="60">
                <a:solidFill>
                  <a:srgbClr val="007F00"/>
                </a:solidFill>
                <a:latin typeface="Tahoma" panose="22635452340000000000" pitchFamily="2"/>
              </a:rPr>
              <a:t>Art. 53 Organizzazione del lavoro </a:t>
            </a:r>
          </a:p>
          <a:p>
            <a:pPr marL="228600" marR="0" indent="0" algn="l">
              <a:lnSpc>
                <a:spcPts val="1900"/>
              </a:lnSpc>
              <a:spcBef>
                <a:spcPts val="1995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Il datore di lavoro cerca di evitare il più possibile la monotonia e la ripetitività del lavoro. </a:t>
            </a:r>
          </a:p>
          <a:p>
            <a:pPr marL="731520" marR="0" indent="0" algn="l">
              <a:lnSpc>
                <a:spcPts val="2200"/>
              </a:lnSpc>
              <a:spcBef>
                <a:spcPts val="3805"/>
              </a:spcBef>
              <a:spcAft>
                <a:spcPts val="0"/>
              </a:spcAft>
            </a:pPr>
            <a:r>
              <a:rPr lang="it-IT" sz="1750" b="1" spc="10">
                <a:solidFill>
                  <a:srgbClr val="007F00"/>
                </a:solidFill>
                <a:latin typeface="Tahoma" panose="22635452340000000000" pitchFamily="2"/>
              </a:rPr>
              <a:t>54 Svolgimento quotidiano del lavoro </a:t>
            </a:r>
          </a:p>
          <a:p>
            <a:pPr marL="137160" marR="0" indent="0" algn="l">
              <a:lnSpc>
                <a:spcPts val="2000"/>
              </a:lnSpc>
              <a:spcBef>
                <a:spcPts val="2065"/>
              </a:spcBef>
              <a:spcAft>
                <a:spcPts val="0"/>
              </a:spcAft>
            </a:pPr>
            <a:r>
              <a:rPr lang="it-IT" sz="1550" b="1" spc="95">
                <a:solidFill>
                  <a:srgbClr val="000000"/>
                </a:solidFill>
                <a:latin typeface="Tahoma" panose="22635452340000000000" pitchFamily="2"/>
              </a:rPr>
              <a:t>Il lavoratore, ha diritto a una interruzione della sua </a:t>
            </a:r>
          </a:p>
          <a:p>
            <a:pPr marL="137160" marR="91440" indent="0" algn="just">
              <a:lnSpc>
                <a:spcPts val="2000"/>
              </a:lnSpc>
              <a:spcBef>
                <a:spcPts val="5"/>
              </a:spcBef>
              <a:spcAft>
                <a:spcPts val="0"/>
              </a:spcAft>
              <a:tabLst>
                <a:tab pos="5897880" algn="r"/>
              </a:tabLs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attività</a:t>
            </a:r>
            <a:r>
              <a:rPr lang="it-IT" sz="100" b="1" spc="0">
                <a:solidFill>
                  <a:srgbClr val="FF0000"/>
                </a:solidFill>
                <a:latin typeface="Tahoma" panose="22635452340000000000" pitchFamily="2"/>
              </a:rPr>
              <a:t> </a:t>
            </a:r>
            <a:r>
              <a:rPr lang="it-IT" sz="1550" b="1" spc="0">
                <a:solidFill>
                  <a:srgbClr val="FF0000"/>
                </a:solidFill>
                <a:latin typeface="Tahoma" panose="22635452340000000000" pitchFamily="2"/>
              </a:rPr>
              <a:t>le interruzioni sono parte dell'orario </a:t>
            </a:r>
            <a:r>
              <a:rPr lang="it-IT" sz="1600" b="1" spc="0">
                <a:solidFill>
                  <a:srgbClr val="FF0000"/>
                </a:solidFill>
                <a:latin typeface="Arial" panose="22635452340000000000" pitchFamily="2"/>
              </a:rPr>
              <a:t>di </a:t>
            </a:r>
            <a:br/>
            <a:r>
              <a:rPr lang="it-IT" sz="1550" b="1" spc="0">
                <a:solidFill>
                  <a:srgbClr val="FF0000"/>
                </a:solidFill>
                <a:latin typeface="Tahoma" panose="22635452340000000000" pitchFamily="2"/>
              </a:rPr>
              <a:t>lavoro. </a:t>
            </a:r>
          </a:p>
          <a:p>
            <a:pPr marL="137160" marR="0" indent="0" algn="just">
              <a:lnSpc>
                <a:spcPts val="2000"/>
              </a:lnSpc>
              <a:spcBef>
                <a:spcPts val="880"/>
              </a:spcBef>
              <a:spcAft>
                <a:spcPts val="7605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In assenza di una disposizione contrattuale diversa, il lavoratore ha diritto ad una interruzione di 15 minuti ogni 120 minuti di applicazione continuativa al videoterminale.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egnaposto testo 137"/>
          <p:cNvSpPr>
            <a:spLocks noGrp="1"/>
          </p:cNvSpPr>
          <p:nvPr>
            <p:ph type="body" idx="10"/>
          </p:nvPr>
        </p:nvSpPr>
        <p:spPr>
          <a:xfrm>
            <a:off x="902335" y="2336800"/>
            <a:ext cx="5842000" cy="556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750" b="1" spc="60">
                <a:solidFill>
                  <a:srgbClr val="007F00"/>
                </a:solidFill>
                <a:latin typeface="Tahoma" panose="22635452340000000000" pitchFamily="2"/>
              </a:rPr>
              <a:t>Art. 55 Sorveglianza sanitaria </a:t>
            </a:r>
          </a:p>
          <a:p>
            <a:pPr marL="0" marR="0" indent="0" algn="l">
              <a:lnSpc>
                <a:spcPts val="2200"/>
              </a:lnSpc>
              <a:spcBef>
                <a:spcPts val="1880"/>
              </a:spcBef>
              <a:spcAft>
                <a:spcPts val="0"/>
              </a:spcAft>
            </a:pPr>
            <a:r>
              <a:rPr lang="it-IT" sz="1750" b="1" spc="100">
                <a:solidFill>
                  <a:srgbClr val="000000"/>
                </a:solidFill>
                <a:latin typeface="Tahoma" panose="22635452340000000000" pitchFamily="2"/>
              </a:rPr>
              <a:t>I lavoratori, prima di essere addetti alle attività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50">
                <a:solidFill>
                  <a:srgbClr val="000000"/>
                </a:solidFill>
                <a:latin typeface="Tahoma" panose="22635452340000000000" pitchFamily="2"/>
              </a:rPr>
              <a:t>comportanti uso di videoterminali,</a:t>
            </a:r>
            <a:r>
              <a:rPr lang="it-IT" sz="1750" b="1" spc="50">
                <a:solidFill>
                  <a:srgbClr val="FF0000"/>
                </a:solidFill>
                <a:latin typeface="Tahoma" panose="22635452340000000000" pitchFamily="2"/>
              </a:rPr>
              <a:t> sono sottoposti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35">
                <a:solidFill>
                  <a:srgbClr val="FF0000"/>
                </a:solidFill>
                <a:latin typeface="Tahoma" panose="22635452340000000000" pitchFamily="2"/>
              </a:rPr>
              <a:t>a una visita medica e a un esame degli occhi 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50">
                <a:solidFill>
                  <a:srgbClr val="FF0000"/>
                </a:solidFill>
                <a:latin typeface="Tahoma" panose="22635452340000000000" pitchFamily="2"/>
              </a:rPr>
              <a:t>della vista effettuati dal medico competente. </a:t>
            </a:r>
          </a:p>
          <a:p>
            <a:pPr marL="320040" marR="0" indent="0" algn="l">
              <a:lnSpc>
                <a:spcPts val="2200"/>
              </a:lnSpc>
              <a:spcBef>
                <a:spcPts val="4960"/>
              </a:spcBef>
              <a:spcAft>
                <a:spcPts val="0"/>
              </a:spcAft>
            </a:pPr>
            <a:r>
              <a:rPr lang="it-IT" sz="1750" b="1" spc="85">
                <a:solidFill>
                  <a:srgbClr val="CC3300"/>
                </a:solidFill>
                <a:latin typeface="Tahoma" panose="22635452340000000000" pitchFamily="2"/>
              </a:rPr>
              <a:t>Art. 21 - Legge 422 del 29/12/00 </a:t>
            </a:r>
          </a:p>
          <a:p>
            <a:pPr marL="228600" marR="0" indent="0" algn="l">
              <a:lnSpc>
                <a:spcPts val="2100"/>
              </a:lnSpc>
              <a:spcBef>
                <a:spcPts val="3710"/>
              </a:spcBef>
              <a:spcAft>
                <a:spcPts val="0"/>
              </a:spcAft>
            </a:pPr>
            <a:r>
              <a:rPr lang="it-IT" sz="1750" b="1" u="sng" spc="30">
                <a:solidFill>
                  <a:srgbClr val="FF0000"/>
                </a:solidFill>
                <a:latin typeface="Tahoma" panose="22635452340000000000" pitchFamily="2"/>
              </a:rPr>
              <a:t>Sorveglianza sanitaria:</a:t>
            </a:r>
            <a:r>
              <a:rPr lang="it-IT" sz="1750" b="1" u="sng" spc="30">
                <a:solidFill>
                  <a:srgbClr val="000000"/>
                </a:solidFill>
                <a:latin typeface="Tahoma" panose="22635452340000000000" pitchFamily="2"/>
              </a:rPr>
              <a:t> 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la periodicità delle visite di controllo è: </a:t>
            </a:r>
          </a:p>
          <a:p>
            <a:pPr marL="1051560" marR="0" indent="182880" algn="l">
              <a:lnSpc>
                <a:spcPts val="2100"/>
              </a:lnSpc>
              <a:spcBef>
                <a:spcPts val="2730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30">
                <a:solidFill>
                  <a:srgbClr val="0000FF"/>
                </a:solidFill>
                <a:latin typeface="Tahoma" panose="22635452340000000000" pitchFamily="2"/>
              </a:rPr>
              <a:t>biennale</a:t>
            </a:r>
            <a:r>
              <a:rPr lang="it-IT" sz="1750" b="1" spc="30">
                <a:solidFill>
                  <a:srgbClr val="000000"/>
                </a:solidFill>
                <a:latin typeface="Tahoma" panose="22635452340000000000" pitchFamily="2"/>
              </a:rPr>
              <a:t> per i lavoratori classificati come </a:t>
            </a:r>
          </a:p>
          <a:p>
            <a:pPr marL="10515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0">
                <a:solidFill>
                  <a:srgbClr val="000000"/>
                </a:solidFill>
                <a:latin typeface="Tahoma" panose="22635452340000000000" pitchFamily="2"/>
              </a:rPr>
              <a:t>idonei con prescrizioni e per i lavoratori </a:t>
            </a:r>
          </a:p>
          <a:p>
            <a:pPr marL="10515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0">
                <a:solidFill>
                  <a:srgbClr val="000000"/>
                </a:solidFill>
                <a:latin typeface="Tahoma" panose="22635452340000000000" pitchFamily="2"/>
              </a:rPr>
              <a:t>che abbiano compiuto il cinquantesimo anno </a:t>
            </a:r>
          </a:p>
          <a:p>
            <a:pPr marL="10515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70">
                <a:solidFill>
                  <a:srgbClr val="000000"/>
                </a:solidFill>
                <a:latin typeface="Tahoma" panose="22635452340000000000" pitchFamily="2"/>
              </a:rPr>
              <a:t>di età </a:t>
            </a:r>
          </a:p>
          <a:p>
            <a:pPr marL="1051560" marR="0" indent="182880" algn="l">
              <a:lnSpc>
                <a:spcPts val="2200"/>
              </a:lnSpc>
              <a:spcBef>
                <a:spcPts val="1410"/>
              </a:spcBef>
              <a:spcAft>
                <a:spcPts val="35"/>
              </a:spcAft>
              <a:buFont typeface="Wingdings"/>
              <a:buChar char="·"/>
            </a:pPr>
            <a:r>
              <a:rPr lang="it-IT" sz="1750" b="1" spc="10">
                <a:solidFill>
                  <a:srgbClr val="0000FF"/>
                </a:solidFill>
                <a:latin typeface="Tahoma" panose="22635452340000000000" pitchFamily="2"/>
              </a:rPr>
              <a:t>quinquennale</a:t>
            </a:r>
            <a:r>
              <a:rPr lang="it-IT" sz="1750" b="1" spc="10">
                <a:solidFill>
                  <a:srgbClr val="000000"/>
                </a:solidFill>
                <a:latin typeface="Tahoma" panose="22635452340000000000" pitchFamily="2"/>
              </a:rPr>
              <a:t> negli altri casi.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egnaposto testo 140"/>
          <p:cNvSpPr>
            <a:spLocks noGrp="1"/>
          </p:cNvSpPr>
          <p:nvPr>
            <p:ph type="body" idx="10"/>
          </p:nvPr>
        </p:nvSpPr>
        <p:spPr>
          <a:xfrm>
            <a:off x="861695" y="1117600"/>
            <a:ext cx="5842000" cy="6578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>
            <a:normAutofit fontScale="95000"/>
          </a:bodyPr>
          <a:lstStyle/>
          <a:p>
            <a:pPr marL="45720" marR="0" indent="0" algn="just">
              <a:lnSpc>
                <a:spcPts val="2800"/>
              </a:lnSpc>
              <a:spcAft>
                <a:spcPts val="0"/>
              </a:spcAft>
            </a:pPr>
            <a:r>
              <a:rPr lang="it-IT" sz="2150" b="1" spc="-125">
                <a:solidFill>
                  <a:srgbClr val="007F00"/>
                </a:solidFill>
                <a:latin typeface="Arial" panose="22635452340000000000" pitchFamily="2"/>
              </a:rPr>
              <a:t>PREVENZIONE: </a:t>
            </a:r>
            <a:r>
              <a:rPr lang="it-IT" sz="2450" b="1" spc="-125">
                <a:solidFill>
                  <a:srgbClr val="007F00"/>
                </a:solidFill>
                <a:latin typeface="Arial" panose="22635452340000000000" pitchFamily="2"/>
              </a:rPr>
              <a:t>esercizi di rilassamento </a:t>
            </a:r>
          </a:p>
          <a:p>
            <a:pPr marL="45720" marR="0" indent="0" algn="just">
              <a:lnSpc>
                <a:spcPts val="2200"/>
              </a:lnSpc>
              <a:spcBef>
                <a:spcPts val="5145"/>
              </a:spcBef>
              <a:spcAft>
                <a:spcPts val="0"/>
              </a:spcAft>
            </a:pPr>
            <a:r>
              <a:rPr lang="it-IT" sz="1850" b="1" spc="15">
                <a:solidFill>
                  <a:srgbClr val="000000"/>
                </a:solidFill>
                <a:latin typeface="Arial" panose="22635452340000000000" pitchFamily="2"/>
              </a:rPr>
              <a:t>Muoversi di più </a:t>
            </a:r>
          </a:p>
          <a:p>
            <a:pPr marL="45720" marR="0" indent="0" algn="just">
              <a:lnSpc>
                <a:spcPts val="2100"/>
              </a:lnSpc>
              <a:spcBef>
                <a:spcPts val="3310"/>
              </a:spcBef>
              <a:spcAft>
                <a:spcPts val="0"/>
              </a:spcAft>
            </a:pPr>
            <a:r>
              <a:rPr lang="it-IT" sz="1850" b="1" spc="185">
                <a:solidFill>
                  <a:srgbClr val="000000"/>
                </a:solidFill>
                <a:latin typeface="Arial" panose="22635452340000000000" pitchFamily="2"/>
              </a:rPr>
              <a:t>Il Decreto legislativo n. </a:t>
            </a:r>
            <a:r>
              <a:rPr lang="it-IT" sz="1850" b="1" i="1" spc="185">
                <a:solidFill>
                  <a:srgbClr val="000000"/>
                </a:solidFill>
                <a:latin typeface="Arial" panose="22635452340000000000" pitchFamily="2"/>
              </a:rPr>
              <a:t>626/94 </a:t>
            </a:r>
            <a:r>
              <a:rPr lang="it-IT" sz="1850" b="1" spc="185">
                <a:solidFill>
                  <a:srgbClr val="000000"/>
                </a:solidFill>
                <a:latin typeface="Arial" panose="22635452340000000000" pitchFamily="2"/>
              </a:rPr>
              <a:t>e successive </a:t>
            </a:r>
          </a:p>
          <a:p>
            <a:pPr marL="4572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90">
                <a:solidFill>
                  <a:srgbClr val="000000"/>
                </a:solidFill>
                <a:latin typeface="Arial" panose="22635452340000000000" pitchFamily="2"/>
              </a:rPr>
              <a:t>modificazioni prevede, all'art. 54, per i lavoratori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45">
                <a:solidFill>
                  <a:srgbClr val="000000"/>
                </a:solidFill>
                <a:latin typeface="Arial" panose="22635452340000000000" pitchFamily="2"/>
              </a:rPr>
              <a:t>"addetti al videoterminale", </a:t>
            </a:r>
            <a:r>
              <a:rPr lang="it-IT" sz="1850" b="1" spc="45">
                <a:solidFill>
                  <a:srgbClr val="000000"/>
                </a:solidFill>
                <a:latin typeface="Arial" panose="22635452340000000000" pitchFamily="2"/>
              </a:rPr>
              <a:t>pause di 15 minuti ogni </a:t>
            </a:r>
          </a:p>
          <a:p>
            <a:pPr marL="4572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due ore di lavoro. </a:t>
            </a:r>
          </a:p>
          <a:p>
            <a:pPr marL="45720" marR="0" indent="0" algn="just">
              <a:lnSpc>
                <a:spcPts val="2100"/>
              </a:lnSpc>
              <a:spcBef>
                <a:spcPts val="1205"/>
              </a:spcBef>
              <a:spcAft>
                <a:spcPts val="0"/>
              </a:spcAft>
            </a:pPr>
            <a:r>
              <a:rPr lang="it-IT" sz="1850" b="1" spc="120">
                <a:solidFill>
                  <a:srgbClr val="000000"/>
                </a:solidFill>
                <a:latin typeface="Arial" panose="22635452340000000000" pitchFamily="2"/>
              </a:rPr>
              <a:t>Chi lavora abitualmente al videoterminale deve </a:t>
            </a:r>
          </a:p>
          <a:p>
            <a:pPr marL="4572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approfittare dell'occasione per muoversi e cambiare la </a:t>
            </a:r>
          </a:p>
          <a:p>
            <a:pPr marL="4572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110">
                <a:solidFill>
                  <a:srgbClr val="000000"/>
                </a:solidFill>
                <a:latin typeface="Arial" panose="22635452340000000000" pitchFamily="2"/>
              </a:rPr>
              <a:t>posizione seduta. </a:t>
            </a:r>
            <a:r>
              <a:rPr lang="it-IT" sz="1650" b="1" i="1" spc="110">
                <a:solidFill>
                  <a:srgbClr val="000000"/>
                </a:solidFill>
                <a:latin typeface="Arial" panose="22635452340000000000" pitchFamily="2"/>
              </a:rPr>
              <a:t>Ci </a:t>
            </a:r>
            <a:r>
              <a:rPr lang="it-IT" sz="1850" b="1" spc="110">
                <a:solidFill>
                  <a:srgbClr val="000000"/>
                </a:solidFill>
                <a:latin typeface="Arial" panose="22635452340000000000" pitchFamily="2"/>
              </a:rPr>
              <a:t>sono lavori che si possono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5">
                <a:solidFill>
                  <a:srgbClr val="000000"/>
                </a:solidFill>
                <a:latin typeface="Arial" panose="22635452340000000000" pitchFamily="2"/>
              </a:rPr>
              <a:t>sicuramente eseguire in piedi (per es. telefonare). In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25">
                <a:solidFill>
                  <a:srgbClr val="000000"/>
                </a:solidFill>
                <a:latin typeface="Arial" panose="22635452340000000000" pitchFamily="2"/>
              </a:rPr>
              <a:t>ufficio è preferibile usare le scale anziché </a:t>
            </a:r>
          </a:p>
          <a:p>
            <a:pPr marL="4572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135">
                <a:solidFill>
                  <a:srgbClr val="000000"/>
                </a:solidFill>
                <a:latin typeface="Arial" panose="22635452340000000000" pitchFamily="2"/>
              </a:rPr>
              <a:t>l'ascensore.Tutto ciò favorisce la circolazione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65">
                <a:solidFill>
                  <a:srgbClr val="000000"/>
                </a:solidFill>
                <a:latin typeface="Arial" panose="22635452340000000000" pitchFamily="2"/>
              </a:rPr>
              <a:t>sanguigna e il metabolismo e fa bene alla colonna </a:t>
            </a:r>
          </a:p>
          <a:p>
            <a:pPr marL="4572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65">
                <a:solidFill>
                  <a:srgbClr val="000000"/>
                </a:solidFill>
                <a:latin typeface="Arial" panose="22635452340000000000" pitchFamily="2"/>
              </a:rPr>
              <a:t>vertebrale. Per questo motivo è opportuno variare </a:t>
            </a:r>
          </a:p>
          <a:p>
            <a:pPr marL="4572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frequentemente attività, come ad esempio recuperare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i fogli dalla stampante, archiviare la documentazione o </a:t>
            </a:r>
          </a:p>
          <a:p>
            <a:pPr marL="4572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100">
                <a:solidFill>
                  <a:srgbClr val="000000"/>
                </a:solidFill>
                <a:latin typeface="Arial" panose="22635452340000000000" pitchFamily="2"/>
              </a:rPr>
              <a:t>consultare un collega in un'altra stanza. Inoltre,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35">
                <a:solidFill>
                  <a:srgbClr val="000000"/>
                </a:solidFill>
                <a:latin typeface="Arial" panose="22635452340000000000" pitchFamily="2"/>
              </a:rPr>
              <a:t>mentre si lavora al videoterminale, è bene cambiare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35">
                <a:solidFill>
                  <a:srgbClr val="000000"/>
                </a:solidFill>
                <a:latin typeface="Arial" panose="22635452340000000000" pitchFamily="2"/>
              </a:rPr>
              <a:t>spesso la posizione delle gambe.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idx="10"/>
          </p:nvPr>
        </p:nvSpPr>
        <p:spPr>
          <a:xfrm>
            <a:off x="814070" y="1143000"/>
            <a:ext cx="5943600" cy="8140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it-IT" sz="1950" b="1" u="sng" spc="40">
                <a:solidFill>
                  <a:srgbClr val="FF0000"/>
                </a:solidFill>
                <a:latin typeface="Arial" panose="22635452340000000000" pitchFamily="2"/>
              </a:rPr>
              <a:t>Normativa per un uso sicuro e confortevole dei  </a:t>
            </a:r>
          </a:p>
          <a:p>
            <a:pPr marL="205740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u="sng" spc="0">
                <a:solidFill>
                  <a:srgbClr val="FF0000"/>
                </a:solidFill>
                <a:latin typeface="Arial" panose="22635452340000000000" pitchFamily="2"/>
              </a:rPr>
              <a:t>videoterminali</a:t>
            </a:r>
            <a:r>
              <a:rPr lang="it-IT" sz="1950" b="1" u="sng" spc="0">
                <a:solidFill>
                  <a:srgbClr val="CC3300"/>
                </a:solidFill>
                <a:latin typeface="Arial" panose="22635452340000000000" pitchFamily="2"/>
              </a:rPr>
              <a:t>  </a:t>
            </a:r>
          </a:p>
          <a:p>
            <a:pPr marL="0" marR="0" indent="0" algn="ctr">
              <a:lnSpc>
                <a:spcPts val="2200"/>
              </a:lnSpc>
              <a:spcBef>
                <a:spcPts val="4790"/>
              </a:spcBef>
              <a:spcAft>
                <a:spcPts val="0"/>
              </a:spcAft>
            </a:pPr>
            <a:r>
              <a:rPr lang="it-IT" sz="1950" b="1" spc="100">
                <a:solidFill>
                  <a:srgbClr val="CC3300"/>
                </a:solidFill>
                <a:latin typeface="Arial" panose="22635452340000000000" pitchFamily="2"/>
              </a:rPr>
              <a:t>Decreto Legislativo 19/09/94 n. 626: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60">
                <a:solidFill>
                  <a:srgbClr val="333399"/>
                </a:solidFill>
                <a:latin typeface="Arial" panose="22635452340000000000" pitchFamily="2"/>
              </a:rPr>
              <a:t>"Attuazione delle direttive CEE riguardanti il </a:t>
            </a:r>
          </a:p>
          <a:p>
            <a:pPr marL="0" marR="0" indent="0" algn="l">
              <a:lnSpc>
                <a:spcPts val="23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950" b="1" i="1" spc="50">
                <a:solidFill>
                  <a:srgbClr val="333399"/>
                </a:solidFill>
                <a:latin typeface="Arial" panose="22635452340000000000" pitchFamily="2"/>
              </a:rPr>
              <a:t>rdglioramento della sicurezza e della salute dei </a:t>
            </a:r>
          </a:p>
          <a:p>
            <a:pPr marL="1143000" marR="0" indent="0" algn="l">
              <a:lnSpc>
                <a:spcPts val="23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950" b="1" i="1" spc="45">
                <a:solidFill>
                  <a:srgbClr val="333399"/>
                </a:solidFill>
                <a:latin typeface="Arial" panose="22635452340000000000" pitchFamily="2"/>
              </a:rPr>
              <a:t>lavoratori durante il lavoro". </a:t>
            </a:r>
          </a:p>
          <a:p>
            <a:pPr marL="457200" marR="0" indent="0" algn="l">
              <a:lnSpc>
                <a:spcPts val="2300"/>
              </a:lnSpc>
              <a:spcBef>
                <a:spcPts val="4930"/>
              </a:spcBef>
              <a:spcAft>
                <a:spcPts val="0"/>
              </a:spcAft>
            </a:pPr>
            <a:r>
              <a:rPr lang="it-IT" sz="1950" b="1" spc="55">
                <a:solidFill>
                  <a:srgbClr val="CC3300"/>
                </a:solidFill>
                <a:latin typeface="Arial" panose="22635452340000000000" pitchFamily="2"/>
              </a:rPr>
              <a:t>Decreto del Ministero del Lavoro e della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spc="55">
                <a:solidFill>
                  <a:srgbClr val="CC3300"/>
                </a:solidFill>
                <a:latin typeface="Arial" panose="22635452340000000000" pitchFamily="2"/>
              </a:rPr>
              <a:t>Previdenza Sociale 2/10/00:</a:t>
            </a:r>
            <a:r>
              <a:rPr lang="it-IT" sz="1950" b="1" i="1" spc="55">
                <a:solidFill>
                  <a:srgbClr val="333399"/>
                </a:solidFill>
                <a:latin typeface="Arial" panose="22635452340000000000" pitchFamily="2"/>
              </a:rPr>
              <a:t> "Linee guida d'uso </a:t>
            </a:r>
          </a:p>
          <a:p>
            <a:pPr marL="17373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30">
                <a:solidFill>
                  <a:srgbClr val="333399"/>
                </a:solidFill>
                <a:latin typeface="Arial" panose="22635452340000000000" pitchFamily="2"/>
              </a:rPr>
              <a:t>dei videoterminali . </a:t>
            </a:r>
          </a:p>
          <a:p>
            <a:pPr marL="457200" marR="0" indent="0" algn="l">
              <a:lnSpc>
                <a:spcPts val="2300"/>
              </a:lnSpc>
              <a:spcBef>
                <a:spcPts val="4890"/>
              </a:spcBef>
              <a:spcAft>
                <a:spcPts val="0"/>
              </a:spcAft>
            </a:pPr>
            <a:r>
              <a:rPr lang="it-IT" sz="1950" b="1" spc="80">
                <a:solidFill>
                  <a:srgbClr val="CC3300"/>
                </a:solidFill>
                <a:latin typeface="Arial" panose="22635452340000000000" pitchFamily="2"/>
              </a:rPr>
              <a:t>Legge 29/12/00 n. 422:</a:t>
            </a:r>
            <a:r>
              <a:rPr lang="it-IT" sz="1950" b="1" i="1" spc="80">
                <a:solidFill>
                  <a:srgbClr val="333399"/>
                </a:solidFill>
                <a:latin typeface="Arial" panose="22635452340000000000" pitchFamily="2"/>
              </a:rPr>
              <a:t> "Disposizioni per </a:t>
            </a:r>
          </a:p>
          <a:p>
            <a:pPr marL="91440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20">
                <a:solidFill>
                  <a:srgbClr val="333399"/>
                </a:solidFill>
                <a:latin typeface="Arial" panose="22635452340000000000" pitchFamily="2"/>
              </a:rPr>
              <a:t>l'adempimento di obblighi derivanti </a:t>
            </a:r>
          </a:p>
          <a:p>
            <a:pPr marL="457200" marR="0" indent="0" algn="l">
              <a:lnSpc>
                <a:spcPts val="23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950" b="1" i="1" spc="25">
                <a:solidFill>
                  <a:srgbClr val="333399"/>
                </a:solidFill>
                <a:latin typeface="Arial" panose="22635452340000000000" pitchFamily="2"/>
              </a:rPr>
              <a:t>dall'appartenenza dell'I talia alle Comunità </a:t>
            </a:r>
          </a:p>
          <a:p>
            <a:pPr marL="8229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80">
                <a:solidFill>
                  <a:srgbClr val="333399"/>
                </a:solidFill>
                <a:latin typeface="Arial" panose="22635452340000000000" pitchFamily="2"/>
              </a:rPr>
              <a:t>europee Legge comunitaria 2000". </a:t>
            </a:r>
          </a:p>
          <a:p>
            <a:pPr marL="457200" marR="0" indent="0" algn="l">
              <a:lnSpc>
                <a:spcPts val="2300"/>
              </a:lnSpc>
              <a:spcBef>
                <a:spcPts val="4325"/>
              </a:spcBef>
              <a:spcAft>
                <a:spcPts val="0"/>
              </a:spcAft>
            </a:pPr>
            <a:r>
              <a:rPr lang="it-IT" sz="1950" b="1" spc="50">
                <a:solidFill>
                  <a:srgbClr val="CC3300"/>
                </a:solidFill>
                <a:latin typeface="Arial" panose="22635452340000000000" pitchFamily="2"/>
              </a:rPr>
              <a:t>Circolare del Ministero del Lavoro e della </a:t>
            </a:r>
          </a:p>
          <a:p>
            <a:pPr marL="1371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spc="95">
                <a:solidFill>
                  <a:srgbClr val="CC3300"/>
                </a:solidFill>
                <a:latin typeface="Arial" panose="22635452340000000000" pitchFamily="2"/>
              </a:rPr>
              <a:t>Previdenza Sociale 25/01/01 n. 16:</a:t>
            </a:r>
            <a:r>
              <a:rPr lang="it-IT" sz="1950" b="1" i="1" spc="95">
                <a:solidFill>
                  <a:srgbClr val="333399"/>
                </a:solidFill>
                <a:latin typeface="Arial" panose="22635452340000000000" pitchFamily="2"/>
              </a:rPr>
              <a:t> "Modifica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140">
                <a:solidFill>
                  <a:srgbClr val="333399"/>
                </a:solidFill>
                <a:latin typeface="Arial" panose="22635452340000000000" pitchFamily="2"/>
              </a:rPr>
              <a:t>al D. Lgs. 626/94, titolo VI - Uso delle </a:t>
            </a:r>
          </a:p>
          <a:p>
            <a:pPr marL="64008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55">
                <a:solidFill>
                  <a:srgbClr val="333399"/>
                </a:solidFill>
                <a:latin typeface="Arial" panose="22635452340000000000" pitchFamily="2"/>
              </a:rPr>
              <a:t>attrezzature munite di videoterminali. </a:t>
            </a:r>
          </a:p>
          <a:p>
            <a:pPr marL="1371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35">
                <a:solidFill>
                  <a:srgbClr val="333399"/>
                </a:solidFill>
                <a:latin typeface="Arial" panose="22635452340000000000" pitchFamily="2"/>
              </a:rPr>
              <a:t>Chiarimenti operativi in ordine alla definizione </a:t>
            </a:r>
          </a:p>
          <a:p>
            <a:pPr marL="137160" marR="0" indent="0" algn="l">
              <a:lnSpc>
                <a:spcPts val="2300"/>
              </a:lnSpc>
              <a:spcBef>
                <a:spcPts val="20"/>
              </a:spcBef>
              <a:spcAft>
                <a:spcPts val="15"/>
              </a:spcAft>
            </a:pPr>
            <a:r>
              <a:rPr lang="it-IT" sz="1950" b="1" i="1" spc="25">
                <a:solidFill>
                  <a:srgbClr val="333399"/>
                </a:solidFill>
                <a:latin typeface="Arial" panose="22635452340000000000" pitchFamily="2"/>
              </a:rPr>
              <a:t>di lavoratore esposto e sorveglianza sanitaria".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gnaposto testo 143"/>
          <p:cNvSpPr>
            <a:spLocks noGrp="1"/>
          </p:cNvSpPr>
          <p:nvPr>
            <p:ph type="body" idx="10"/>
          </p:nvPr>
        </p:nvSpPr>
        <p:spPr>
          <a:xfrm>
            <a:off x="1182370" y="780415"/>
            <a:ext cx="5486400" cy="9134475"/>
          </a:xfrm>
          <a:prstGeom prst="rect">
            <a:avLst/>
          </a:prstGeom>
          <a:solidFill>
            <a:srgbClr val="FCF0D8"/>
          </a:solidFill>
          <a:ln w="0" cmpd="sng">
            <a:noFill/>
            <a:prstDash val="solid"/>
          </a:ln>
        </p:spPr>
        <p:txBody>
          <a:bodyPr vert="horz" lIns="0" tIns="2476500" rIns="0" bIns="0" anchor="t">
            <a:normAutofit fontScale="95000"/>
          </a:bodyPr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it-IT" sz="2050" b="1" spc="-20">
                <a:solidFill>
                  <a:srgbClr val="007F00"/>
                </a:solidFill>
                <a:latin typeface="Times New Roman" panose="22635452340000000000" pitchFamily="1"/>
              </a:rPr>
              <a:t>ESERCIZI DI STRETCHING E RILASSAMENTO </a:t>
            </a:r>
          </a:p>
          <a:p>
            <a:pPr marL="0" marR="0" indent="0" algn="ctr">
              <a:lnSpc>
                <a:spcPts val="2500"/>
              </a:lnSpc>
              <a:spcBef>
                <a:spcPts val="10380"/>
              </a:spcBef>
              <a:spcAft>
                <a:spcPts val="0"/>
              </a:spcAft>
            </a:pPr>
            <a:r>
              <a:rPr lang="it-IT" sz="2100" b="1" spc="75">
                <a:solidFill>
                  <a:srgbClr val="000000"/>
                </a:solidFill>
                <a:latin typeface="Tahoma" panose="22635452340000000000" pitchFamily="2"/>
              </a:rPr>
              <a:t>Gli esercizi di ginnastica e di stretching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100" b="1" spc="35">
                <a:solidFill>
                  <a:srgbClr val="000000"/>
                </a:solidFill>
                <a:latin typeface="Tahoma" panose="22635452340000000000" pitchFamily="2"/>
              </a:rPr>
              <a:t>consentono di migliorare nettamente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100" b="1" spc="85">
                <a:solidFill>
                  <a:srgbClr val="000000"/>
                </a:solidFill>
                <a:latin typeface="Tahoma" panose="22635452340000000000" pitchFamily="2"/>
              </a:rPr>
              <a:t>lo stato di salute. </a:t>
            </a:r>
          </a:p>
          <a:p>
            <a:pPr marL="0" marR="0" indent="0" algn="ctr">
              <a:lnSpc>
                <a:spcPts val="1600"/>
              </a:lnSpc>
              <a:spcBef>
                <a:spcPts val="7830"/>
              </a:spcBef>
              <a:spcAft>
                <a:spcPts val="18860"/>
              </a:spcAft>
            </a:pPr>
            <a:r>
              <a:rPr lang="it-IT" sz="1300" b="1" spc="0">
                <a:solidFill>
                  <a:srgbClr val="000000"/>
                </a:solidFill>
                <a:latin typeface="Tahoma" panose="22635452340000000000" pitchFamily="2"/>
              </a:rPr>
              <a:t>Tratto da </a:t>
            </a:r>
            <a:r>
              <a:rPr lang="it-IT" sz="1300" b="1" i="1" spc="0">
                <a:solidFill>
                  <a:srgbClr val="000000"/>
                </a:solidFill>
                <a:latin typeface="Arial" panose="22635452340000000000" pitchFamily="2"/>
              </a:rPr>
              <a:t>"I I Lavoro al Videoterminale" </a:t>
            </a:r>
            <a:br/>
            <a:r>
              <a:rPr lang="it-IT" sz="1300" b="1" spc="0">
                <a:solidFill>
                  <a:srgbClr val="000000"/>
                </a:solidFill>
                <a:latin typeface="Tahoma" panose="22635452340000000000" pitchFamily="2"/>
              </a:rPr>
              <a:t>INAIL- Collana per la prevenzione </a:t>
            </a:r>
            <a:br/>
            <a:r>
              <a:rPr lang="it-IT" sz="1300" b="1" spc="0">
                <a:solidFill>
                  <a:srgbClr val="000000"/>
                </a:solidFill>
                <a:latin typeface="Tahoma" panose="22635452340000000000" pitchFamily="2"/>
              </a:rPr>
              <a:t>Edizione 2000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egnaposto testo 146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9156065"/>
          </a:xfrm>
          <a:prstGeom prst="rect">
            <a:avLst/>
          </a:prstGeom>
          <a:solidFill>
            <a:srgbClr val="F5EE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48" name="Segnaposto testo 147"/>
          <p:cNvSpPr>
            <a:spLocks noGrp="1"/>
          </p:cNvSpPr>
          <p:nvPr>
            <p:ph type="body" idx="10"/>
          </p:nvPr>
        </p:nvSpPr>
        <p:spPr>
          <a:xfrm>
            <a:off x="981710" y="768350"/>
            <a:ext cx="1689100" cy="1755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7881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6245"/>
              </a:spcAft>
            </a:pPr>
            <a:r>
              <a:rPr lang="it-IT" sz="1850" b="1" spc="-30">
                <a:solidFill>
                  <a:srgbClr val="007F00"/>
                </a:solidFill>
                <a:latin typeface="Arial" panose="22635452340000000000" pitchFamily="2"/>
              </a:rPr>
              <a:t>Per la schiena...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egnaposto testo 154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1650" cy="9131935"/>
          </a:xfrm>
          <a:prstGeom prst="rect">
            <a:avLst/>
          </a:prstGeom>
          <a:solidFill>
            <a:srgbClr val="F5ED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56" name="Segnaposto testo 155"/>
          <p:cNvSpPr>
            <a:spLocks noGrp="1"/>
          </p:cNvSpPr>
          <p:nvPr>
            <p:ph type="body" idx="10"/>
          </p:nvPr>
        </p:nvSpPr>
        <p:spPr>
          <a:xfrm>
            <a:off x="978535" y="780415"/>
            <a:ext cx="5029200" cy="1880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484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850" b="1" spc="45">
                <a:solidFill>
                  <a:srgbClr val="007F00"/>
                </a:solidFill>
                <a:latin typeface="Arial" panose="22635452340000000000" pitchFamily="2"/>
              </a:rPr>
              <a:t>Stiramento delle spalle, delle braccia e delle </a:t>
            </a:r>
          </a:p>
          <a:p>
            <a:pPr marL="0" marR="0" indent="0" algn="l">
              <a:lnSpc>
                <a:spcPts val="2100"/>
              </a:lnSpc>
              <a:spcBef>
                <a:spcPts val="5"/>
              </a:spcBef>
              <a:spcAft>
                <a:spcPts val="5235"/>
              </a:spcAft>
            </a:pPr>
            <a:r>
              <a:rPr lang="it-IT" sz="1850" b="1" spc="-75">
                <a:solidFill>
                  <a:srgbClr val="007F00"/>
                </a:solidFill>
                <a:latin typeface="Arial" panose="22635452340000000000" pitchFamily="2"/>
              </a:rPr>
              <a:t>mani... </a:t>
            </a:r>
          </a:p>
        </p:txBody>
      </p:sp>
      <p:sp>
        <p:nvSpPr>
          <p:cNvPr id="159" name="Segnaposto testo 158"/>
          <p:cNvSpPr>
            <a:spLocks noGrp="1"/>
          </p:cNvSpPr>
          <p:nvPr>
            <p:ph type="body" idx="10"/>
          </p:nvPr>
        </p:nvSpPr>
        <p:spPr>
          <a:xfrm>
            <a:off x="4864735" y="2661285"/>
            <a:ext cx="2057400" cy="7251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50">
                <a:solidFill>
                  <a:srgbClr val="007F00"/>
                </a:solidFill>
                <a:latin typeface="Arial" panose="22635452340000000000" pitchFamily="2"/>
              </a:rPr>
              <a:t>Posizione di </a:t>
            </a:r>
          </a:p>
          <a:p>
            <a:pPr marL="0" marR="0" indent="0" algn="just">
              <a:lnSpc>
                <a:spcPts val="21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7F00"/>
                </a:solidFill>
                <a:latin typeface="Arial" panose="22635452340000000000" pitchFamily="2"/>
              </a:rPr>
              <a:t>partenza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Seduti, schiena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35">
                <a:solidFill>
                  <a:srgbClr val="000000"/>
                </a:solidFill>
                <a:latin typeface="Arial" panose="22635452340000000000" pitchFamily="2"/>
              </a:rPr>
              <a:t>diritta, lasciar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cadere le braccia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inerti. </a:t>
            </a:r>
          </a:p>
          <a:p>
            <a:pPr marL="0" marR="0" indent="0" algn="just">
              <a:lnSpc>
                <a:spcPts val="2100"/>
              </a:lnSpc>
              <a:spcBef>
                <a:spcPts val="1440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Sollevare le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braccia e stendere </a:t>
            </a:r>
          </a:p>
          <a:p>
            <a:pPr marL="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-25">
                <a:solidFill>
                  <a:srgbClr val="000000"/>
                </a:solidFill>
                <a:latin typeface="Arial" panose="22635452340000000000" pitchFamily="2"/>
              </a:rPr>
              <a:t>ambedue le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5">
                <a:solidFill>
                  <a:srgbClr val="000000"/>
                </a:solidFill>
                <a:latin typeface="Arial" panose="22635452340000000000" pitchFamily="2"/>
              </a:rPr>
              <a:t>braccia e le mani in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fuori. Spingere il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petto in avanti.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Restare così per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un istante 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respirare sempre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normalmente. In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seguito, lasciare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cadere le braccia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5">
                <a:solidFill>
                  <a:srgbClr val="000000"/>
                </a:solidFill>
                <a:latin typeface="Arial" panose="22635452340000000000" pitchFamily="2"/>
              </a:rPr>
              <a:t>inerti. Ripetere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-25">
                <a:solidFill>
                  <a:srgbClr val="000000"/>
                </a:solidFill>
                <a:latin typeface="Arial" panose="22635452340000000000" pitchFamily="2"/>
              </a:rPr>
              <a:t>l'esercizio più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8055"/>
              </a:spcAft>
            </a:pPr>
            <a:r>
              <a:rPr lang="it-IT" sz="1850" b="1" spc="-15">
                <a:solidFill>
                  <a:srgbClr val="000000"/>
                </a:solidFill>
                <a:latin typeface="Arial" panose="22635452340000000000" pitchFamily="2"/>
              </a:rPr>
              <a:t>volte.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egnaposto testo 161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9156065"/>
          </a:xfrm>
          <a:prstGeom prst="rect">
            <a:avLst/>
          </a:prstGeom>
          <a:solidFill>
            <a:srgbClr val="F8EED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63" name="Segnaposto testo 162"/>
          <p:cNvSpPr>
            <a:spLocks noGrp="1"/>
          </p:cNvSpPr>
          <p:nvPr>
            <p:ph type="body" idx="10"/>
          </p:nvPr>
        </p:nvSpPr>
        <p:spPr>
          <a:xfrm>
            <a:off x="981710" y="768350"/>
            <a:ext cx="1371600" cy="166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7818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5595"/>
              </a:spcAft>
            </a:pPr>
            <a:r>
              <a:rPr lang="it-IT" sz="1850" b="1" spc="-40">
                <a:solidFill>
                  <a:srgbClr val="007F00"/>
                </a:solidFill>
                <a:latin typeface="Arial" panose="22635452340000000000" pitchFamily="2"/>
              </a:rPr>
              <a:t>Per la nuca... </a:t>
            </a:r>
          </a:p>
        </p:txBody>
      </p:sp>
      <p:sp>
        <p:nvSpPr>
          <p:cNvPr id="166" name="Segnaposto testo 165"/>
          <p:cNvSpPr>
            <a:spLocks noGrp="1"/>
          </p:cNvSpPr>
          <p:nvPr>
            <p:ph type="body" idx="10"/>
          </p:nvPr>
        </p:nvSpPr>
        <p:spPr>
          <a:xfrm>
            <a:off x="4864735" y="2432685"/>
            <a:ext cx="1854200" cy="7491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50">
                <a:solidFill>
                  <a:srgbClr val="007F00"/>
                </a:solidFill>
                <a:latin typeface="Arial" panose="22635452340000000000" pitchFamily="2"/>
              </a:rPr>
              <a:t>Posizione di </a:t>
            </a:r>
          </a:p>
          <a:p>
            <a:pPr marL="0" marR="0" indent="0" algn="just">
              <a:lnSpc>
                <a:spcPts val="21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7F00"/>
                </a:solidFill>
                <a:latin typeface="Arial" panose="22635452340000000000" pitchFamily="2"/>
              </a:rPr>
              <a:t>partenza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Seduti, schiena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5">
                <a:solidFill>
                  <a:srgbClr val="000000"/>
                </a:solidFill>
                <a:latin typeface="Arial" panose="22635452340000000000" pitchFamily="2"/>
              </a:rPr>
              <a:t>diritta. Indice e </a:t>
            </a:r>
          </a:p>
          <a:p>
            <a:pPr marL="0" marR="0" indent="0" algn="just">
              <a:lnSpc>
                <a:spcPts val="21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850" b="1" spc="-45">
                <a:solidFill>
                  <a:srgbClr val="000000"/>
                </a:solidFill>
                <a:latin typeface="Arial" panose="22635452340000000000" pitchFamily="2"/>
              </a:rPr>
              <a:t>medio della mano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45">
                <a:solidFill>
                  <a:srgbClr val="000000"/>
                </a:solidFill>
                <a:latin typeface="Arial" panose="22635452340000000000" pitchFamily="2"/>
              </a:rPr>
              <a:t>appoggiati sul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0">
                <a:solidFill>
                  <a:srgbClr val="000000"/>
                </a:solidFill>
                <a:latin typeface="Arial" panose="22635452340000000000" pitchFamily="2"/>
              </a:rPr>
              <a:t>mento. </a:t>
            </a:r>
          </a:p>
          <a:p>
            <a:pPr marL="0" marR="0" indent="0" algn="just">
              <a:lnSpc>
                <a:spcPts val="2100"/>
              </a:lnSpc>
              <a:spcBef>
                <a:spcPts val="105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40">
                <a:solidFill>
                  <a:srgbClr val="000000"/>
                </a:solidFill>
                <a:latin typeface="Arial" panose="22635452340000000000" pitchFamily="2"/>
              </a:rPr>
              <a:t>Spingere il mento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all'indietro. </a:t>
            </a:r>
          </a:p>
          <a:p>
            <a:pPr marL="0" marR="0" indent="0" algn="just">
              <a:lnSpc>
                <a:spcPts val="2100"/>
              </a:lnSpc>
              <a:spcBef>
                <a:spcPts val="35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000000"/>
                </a:solidFill>
                <a:latin typeface="Arial" panose="22635452340000000000" pitchFamily="2"/>
              </a:rPr>
              <a:t>Guardare diritto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davanti a voi e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tenere il busto in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35">
                <a:solidFill>
                  <a:srgbClr val="000000"/>
                </a:solidFill>
                <a:latin typeface="Arial" panose="22635452340000000000" pitchFamily="2"/>
              </a:rPr>
              <a:t>posizione stabile.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Restare così per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un istante.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Ripetere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l'esercizio da 5 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16795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10 volte.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egnaposto testo 168"/>
          <p:cNvSpPr>
            <a:spLocks noGrp="1"/>
          </p:cNvSpPr>
          <p:nvPr>
            <p:ph type="body" idx="10"/>
          </p:nvPr>
        </p:nvSpPr>
        <p:spPr>
          <a:xfrm>
            <a:off x="848995" y="1435100"/>
            <a:ext cx="5029200" cy="1027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137160" marR="0" indent="0" algn="l">
              <a:lnSpc>
                <a:spcPts val="2100"/>
              </a:lnSpc>
              <a:spcAft>
                <a:spcPts val="5875"/>
              </a:spcAft>
            </a:pPr>
            <a:r>
              <a:rPr lang="it-IT" sz="1850" b="1" spc="15">
                <a:solidFill>
                  <a:srgbClr val="007F00"/>
                </a:solidFill>
                <a:latin typeface="Arial" panose="22635452340000000000" pitchFamily="2"/>
              </a:rPr>
              <a:t>Distensione dei muscoli laterali della nuca... </a:t>
            </a:r>
          </a:p>
        </p:txBody>
      </p:sp>
      <p:sp>
        <p:nvSpPr>
          <p:cNvPr id="172" name="Segnaposto testo 171"/>
          <p:cNvSpPr>
            <a:spLocks noGrp="1"/>
          </p:cNvSpPr>
          <p:nvPr>
            <p:ph type="body" idx="10"/>
          </p:nvPr>
        </p:nvSpPr>
        <p:spPr>
          <a:xfrm>
            <a:off x="984250" y="7157085"/>
            <a:ext cx="5549900" cy="2329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>
            <a:normAutofit fontScale="95000"/>
          </a:bodyPr>
          <a:lstStyle/>
          <a:p>
            <a:pPr marL="4572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30">
                <a:solidFill>
                  <a:srgbClr val="007F00"/>
                </a:solidFill>
                <a:latin typeface="Arial" panose="22635452340000000000" pitchFamily="2"/>
              </a:rPr>
              <a:t>Posizione di partenza </a:t>
            </a:r>
          </a:p>
          <a:p>
            <a:pPr marL="4572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Seduti con la schiena diritta o in piedi in stazione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eretta e tenere in mano un libro. </a:t>
            </a:r>
          </a:p>
          <a:p>
            <a:pPr marL="45720" marR="0" indent="0" algn="just">
              <a:lnSpc>
                <a:spcPts val="2100"/>
              </a:lnSpc>
              <a:spcBef>
                <a:spcPts val="3130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Sollevare le spalle e restare così per un istante.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Rilassare in seguito le spalle. Ripetere l'esercizio da </a:t>
            </a:r>
          </a:p>
          <a:p>
            <a:pPr marL="4572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10 a 15 volte.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egnaposto testo 174"/>
          <p:cNvSpPr>
            <a:spLocks noGrp="1"/>
          </p:cNvSpPr>
          <p:nvPr>
            <p:ph type="body" idx="10"/>
          </p:nvPr>
        </p:nvSpPr>
        <p:spPr>
          <a:xfrm>
            <a:off x="859790" y="1435100"/>
            <a:ext cx="5549900" cy="539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>
            <a:normAutofit fontScale="95000"/>
          </a:bodyPr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it-IT" sz="1850" b="1" spc="20">
                <a:solidFill>
                  <a:srgbClr val="007F00"/>
                </a:solidFill>
                <a:latin typeface="Arial" panose="22635452340000000000" pitchFamily="2"/>
              </a:rPr>
              <a:t>Rilassamento della parte superiore della colonna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0">
                <a:solidFill>
                  <a:srgbClr val="007F00"/>
                </a:solidFill>
                <a:latin typeface="Arial" panose="22635452340000000000" pitchFamily="2"/>
              </a:rPr>
              <a:t>vertebrale... </a:t>
            </a:r>
          </a:p>
        </p:txBody>
      </p:sp>
      <p:sp>
        <p:nvSpPr>
          <p:cNvPr id="178" name="Segnaposto testo 177"/>
          <p:cNvSpPr>
            <a:spLocks noGrp="1"/>
          </p:cNvSpPr>
          <p:nvPr>
            <p:ph type="body" idx="10"/>
          </p:nvPr>
        </p:nvSpPr>
        <p:spPr>
          <a:xfrm>
            <a:off x="764540" y="6776085"/>
            <a:ext cx="6057900" cy="2914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4572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Posizione di partenza </a:t>
            </a:r>
          </a:p>
          <a:p>
            <a:pPr marL="4572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Seduti con schiena diritta o in piedi in stazione eretta.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Stendere le braccia in fuori tenendo un pollice rivolto in </a:t>
            </a:r>
          </a:p>
          <a:p>
            <a:pPr marL="4572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basso e l'altro in alto. Girare la testa dalla parte dove il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pollice è rivolto verso il basso. </a:t>
            </a:r>
          </a:p>
          <a:p>
            <a:pPr marL="137160" marR="0" indent="0" algn="just">
              <a:lnSpc>
                <a:spcPts val="2100"/>
              </a:lnSpc>
              <a:spcBef>
                <a:spcPts val="119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13716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Girare la testa alternando contemporaneamente la </a:t>
            </a:r>
          </a:p>
          <a:p>
            <a:pPr marL="13716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5">
                <a:solidFill>
                  <a:srgbClr val="000000"/>
                </a:solidFill>
                <a:latin typeface="Arial" panose="22635452340000000000" pitchFamily="2"/>
              </a:rPr>
              <a:t>posizione del pollice. Prima di ogni cambiamento di </a:t>
            </a:r>
          </a:p>
          <a:p>
            <a:pPr marL="137160" marR="0" indent="0" algn="just">
              <a:lnSpc>
                <a:spcPts val="2100"/>
              </a:lnSpc>
              <a:spcBef>
                <a:spcPts val="3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direzione rimanere brevemente nella rispettiva </a:t>
            </a:r>
          </a:p>
          <a:p>
            <a:pPr marL="137160" marR="0" indent="0" algn="just">
              <a:lnSpc>
                <a:spcPts val="2100"/>
              </a:lnSpc>
              <a:spcBef>
                <a:spcPts val="0"/>
              </a:spcBef>
              <a:spcAft>
                <a:spcPts val="3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posizione. Ripetere l'esercizio da 10 a 15 volte.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egnaposto testo 180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9156065"/>
          </a:xfrm>
          <a:prstGeom prst="rect">
            <a:avLst/>
          </a:prstGeom>
          <a:solidFill>
            <a:srgbClr val="F7EFD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82" name="Segnaposto testo 181"/>
          <p:cNvSpPr>
            <a:spLocks noGrp="1"/>
          </p:cNvSpPr>
          <p:nvPr>
            <p:ph type="body" idx="10"/>
          </p:nvPr>
        </p:nvSpPr>
        <p:spPr>
          <a:xfrm>
            <a:off x="978535" y="768350"/>
            <a:ext cx="5943600" cy="2249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68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600" b="1" spc="-35">
                <a:solidFill>
                  <a:srgbClr val="007F00"/>
                </a:solidFill>
                <a:latin typeface="Verdana" panose="22635452340000000000" pitchFamily="2"/>
              </a:rPr>
              <a:t>Stiramento della muscolatura laterale della nuca... </a:t>
            </a:r>
          </a:p>
          <a:p>
            <a:pPr marL="1737360" marR="822960" indent="137160" algn="l">
              <a:lnSpc>
                <a:spcPts val="1300"/>
              </a:lnSpc>
              <a:spcBef>
                <a:spcPts val="6170"/>
              </a:spcBef>
              <a:spcAft>
                <a:spcPts val="0"/>
              </a:spcAft>
              <a:tabLst>
                <a:tab pos="3886200" algn="l"/>
              </a:tabLst>
            </a:pPr>
            <a:r>
              <a:rPr lang="it-IT" sz="1750" b="1" spc="0">
                <a:solidFill>
                  <a:srgbClr val="000000"/>
                </a:solidFill>
                <a:latin typeface="Arial" panose="22635452340000000000" pitchFamily="2"/>
              </a:rPr>
              <a:t>.....&lt;::::•,</a:t>
            </a:r>
            <a:r>
              <a:rPr lang="it-IT" sz="100" b="1" spc="0">
                <a:solidFill>
                  <a:srgbClr val="007F00"/>
                </a:solidFill>
                <a:latin typeface="Arial" panose="22635452340000000000" pitchFamily="2"/>
              </a:rPr>
              <a:t> </a:t>
            </a:r>
            <a:r>
              <a:rPr lang="it-IT" sz="1750" b="1" spc="0">
                <a:solidFill>
                  <a:srgbClr val="007F00"/>
                </a:solidFill>
                <a:latin typeface="Arial" panose="22635452340000000000" pitchFamily="2"/>
              </a:rPr>
              <a:t>Posizione di </a:t>
            </a:r>
            <a:br/>
            <a:r>
              <a:rPr lang="it-IT" sz="1750" b="1" spc="0">
                <a:solidFill>
                  <a:srgbClr val="000000"/>
                </a:solidFill>
                <a:latin typeface="Arial" panose="22635452340000000000" pitchFamily="2"/>
              </a:rPr>
              <a:t>Iiii"•  </a:t>
            </a:r>
          </a:p>
          <a:p>
            <a:pPr marL="1737360" marR="0" indent="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spc="-10" baseline="-25000">
                <a:solidFill>
                  <a:srgbClr val="000000"/>
                </a:solidFill>
                <a:latin typeface="Verdana" panose="22635452340000000000" pitchFamily="2"/>
              </a:rPr>
              <a:t>i:</a:t>
            </a:r>
            <a:r>
              <a:rPr lang="it-IT" sz="1750" b="1" spc="-10">
                <a:solidFill>
                  <a:srgbClr val="000000"/>
                </a:solidFill>
                <a:latin typeface="Arial" panose="22635452340000000000" pitchFamily="2"/>
              </a:rPr>
              <a:t>. ,</a:t>
            </a:r>
            <a:r>
              <a:rPr lang="it-IT" sz="1750" b="1" spc="-10" baseline="-25000">
                <a:solidFill>
                  <a:srgbClr val="000000"/>
                </a:solidFill>
                <a:latin typeface="Verdana" panose="22635452340000000000" pitchFamily="2"/>
              </a:rPr>
              <a:t>e</a:t>
            </a:r>
            <a:r>
              <a:rPr lang="it-IT" sz="1750" b="1" spc="-10">
                <a:solidFill>
                  <a:srgbClr val="000000"/>
                </a:solidFill>
                <a:latin typeface="Arial" panose="22635452340000000000" pitchFamily="2"/>
              </a:rPr>
              <a:t>s </a:t>
            </a:r>
          </a:p>
          <a:p>
            <a:pPr marL="224028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3886200" algn="l"/>
              </a:tabLst>
            </a:pPr>
            <a:r>
              <a:rPr lang="it-IT" sz="1750" b="1" spc="35">
                <a:solidFill>
                  <a:srgbClr val="000000"/>
                </a:solidFill>
                <a:latin typeface="Arial" panose="22635452340000000000" pitchFamily="2"/>
              </a:rPr>
              <a:t>:. A</a:t>
            </a:r>
            <a:r>
              <a:rPr lang="it-IT" sz="100" b="1" spc="35">
                <a:solidFill>
                  <a:srgbClr val="007F00"/>
                </a:solidFill>
                <a:latin typeface="Arial" panose="22635452340000000000" pitchFamily="2"/>
              </a:rPr>
              <a:t> </a:t>
            </a:r>
            <a:r>
              <a:rPr lang="it-IT" sz="1750" b="1" spc="35">
                <a:solidFill>
                  <a:srgbClr val="007F00"/>
                </a:solidFill>
                <a:latin typeface="Arial" panose="22635452340000000000" pitchFamily="2"/>
              </a:rPr>
              <a:t>partenza </a:t>
            </a:r>
          </a:p>
        </p:txBody>
      </p:sp>
      <p:sp>
        <p:nvSpPr>
          <p:cNvPr id="183" name="Segnaposto testo 182"/>
          <p:cNvSpPr>
            <a:spLocks noGrp="1"/>
          </p:cNvSpPr>
          <p:nvPr>
            <p:ph type="body" idx="10"/>
          </p:nvPr>
        </p:nvSpPr>
        <p:spPr>
          <a:xfrm>
            <a:off x="4870450" y="3017520"/>
            <a:ext cx="2051685" cy="1056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750" b="1" spc="480">
                <a:solidFill>
                  <a:srgbClr val="000000"/>
                </a:solidFill>
                <a:latin typeface="Arial" panose="22635452340000000000" pitchFamily="2"/>
              </a:rPr>
              <a:t>Seduti, schiena diritta, lasciar cadere le braccia inerti. </a:t>
            </a:r>
          </a:p>
        </p:txBody>
      </p:sp>
      <p:sp>
        <p:nvSpPr>
          <p:cNvPr id="184" name="Segnaposto testo 183"/>
          <p:cNvSpPr>
            <a:spLocks noGrp="1"/>
          </p:cNvSpPr>
          <p:nvPr>
            <p:ph type="body" idx="10"/>
          </p:nvPr>
        </p:nvSpPr>
        <p:spPr>
          <a:xfrm>
            <a:off x="4864735" y="4074160"/>
            <a:ext cx="2057400" cy="5850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11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750" b="1" spc="20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0" marR="45720" indent="0" algn="l">
              <a:lnSpc>
                <a:spcPts val="2100"/>
              </a:lnSpc>
              <a:spcBef>
                <a:spcPts val="75"/>
              </a:spcBef>
              <a:spcAft>
                <a:spcPts val="0"/>
              </a:spcAft>
            </a:pPr>
            <a:r>
              <a:rPr lang="it-IT" sz="1750" b="1" spc="35">
                <a:solidFill>
                  <a:srgbClr val="000000"/>
                </a:solidFill>
                <a:latin typeface="Arial" panose="22635452340000000000" pitchFamily="2"/>
              </a:rPr>
              <a:t>Tenersi con una mano al bordo della sedia, spostare il tronco dalla parte opposta e inclinare lentamente la testa lateralmente fino ad avvertire una tensione ai lati della nuca. Restare così per un istante. Ripetere </a:t>
            </a:r>
          </a:p>
          <a:p>
            <a:pPr marL="0" marR="274320" indent="0" algn="l">
              <a:lnSpc>
                <a:spcPts val="2100"/>
              </a:lnSpc>
              <a:spcBef>
                <a:spcPts val="0"/>
              </a:spcBef>
              <a:spcAft>
                <a:spcPts val="8215"/>
              </a:spcAft>
            </a:pPr>
            <a:r>
              <a:rPr lang="it-IT" sz="1750" b="1" spc="0">
                <a:solidFill>
                  <a:srgbClr val="000000"/>
                </a:solidFill>
                <a:latin typeface="Arial" panose="22635452340000000000" pitchFamily="2"/>
              </a:rPr>
              <a:t>l'esercizio da 5 a 10 volte.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egnaposto testo 188"/>
          <p:cNvSpPr>
            <a:spLocks noGrp="1"/>
          </p:cNvSpPr>
          <p:nvPr>
            <p:ph type="body" idx="10"/>
          </p:nvPr>
        </p:nvSpPr>
        <p:spPr>
          <a:xfrm>
            <a:off x="981710" y="1435100"/>
            <a:ext cx="5118100" cy="997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5600"/>
              </a:spcAft>
            </a:pPr>
            <a:r>
              <a:rPr lang="it-IT" sz="1850" b="1" spc="25">
                <a:solidFill>
                  <a:srgbClr val="007F00"/>
                </a:solidFill>
                <a:latin typeface="Arial" panose="22635452340000000000" pitchFamily="2"/>
              </a:rPr>
              <a:t>Per la parte dorsale della colonna vertebrale... </a:t>
            </a:r>
          </a:p>
        </p:txBody>
      </p:sp>
      <p:sp>
        <p:nvSpPr>
          <p:cNvPr id="192" name="Segnaposto testo 191"/>
          <p:cNvSpPr>
            <a:spLocks noGrp="1"/>
          </p:cNvSpPr>
          <p:nvPr>
            <p:ph type="body" idx="10"/>
          </p:nvPr>
        </p:nvSpPr>
        <p:spPr>
          <a:xfrm>
            <a:off x="4864735" y="2432685"/>
            <a:ext cx="2057400" cy="6203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>
            <a:normAutofit fontScale="95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50">
                <a:solidFill>
                  <a:srgbClr val="007F00"/>
                </a:solidFill>
                <a:latin typeface="Arial" panose="22635452340000000000" pitchFamily="2"/>
              </a:rPr>
              <a:t>Posizione di </a:t>
            </a:r>
          </a:p>
          <a:p>
            <a:pPr marL="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7F00"/>
                </a:solidFill>
                <a:latin typeface="Arial" panose="22635452340000000000" pitchFamily="2"/>
              </a:rPr>
              <a:t>partenza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0">
                <a:solidFill>
                  <a:srgbClr val="000000"/>
                </a:solidFill>
                <a:latin typeface="Arial" panose="22635452340000000000" pitchFamily="2"/>
              </a:rPr>
              <a:t>Seduti con schiena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40">
                <a:solidFill>
                  <a:srgbClr val="000000"/>
                </a:solidFill>
                <a:latin typeface="Arial" panose="22635452340000000000" pitchFamily="2"/>
              </a:rPr>
              <a:t>diritta, ripiegare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le braccia dietro la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30">
                <a:solidFill>
                  <a:srgbClr val="000000"/>
                </a:solidFill>
                <a:latin typeface="Arial" panose="22635452340000000000" pitchFamily="2"/>
              </a:rPr>
              <a:t>nuca e spingere i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gomiti verso l'alto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tenendoli ben uniti </a:t>
            </a:r>
          </a:p>
          <a:p>
            <a:pPr marL="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45">
                <a:solidFill>
                  <a:srgbClr val="000000"/>
                </a:solidFill>
                <a:latin typeface="Arial" panose="22635452340000000000" pitchFamily="2"/>
              </a:rPr>
              <a:t>per tutto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0">
                <a:solidFill>
                  <a:srgbClr val="000000"/>
                </a:solidFill>
                <a:latin typeface="Arial" panose="22635452340000000000" pitchFamily="2"/>
              </a:rPr>
              <a:t>l'esercizio. </a:t>
            </a:r>
          </a:p>
          <a:p>
            <a:pPr marL="0" marR="0" indent="0" algn="just">
              <a:lnSpc>
                <a:spcPts val="2100"/>
              </a:lnSpc>
              <a:spcBef>
                <a:spcPts val="119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0000"/>
                </a:solidFill>
                <a:latin typeface="Arial" panose="22635452340000000000" pitchFamily="2"/>
              </a:rPr>
              <a:t>Ripiegare le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braccia tenendo le </a:t>
            </a:r>
          </a:p>
          <a:p>
            <a:pPr marL="0" marR="0" indent="0" algn="just">
              <a:lnSpc>
                <a:spcPts val="2100"/>
              </a:lnSpc>
              <a:spcBef>
                <a:spcPts val="3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mani rilassate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dietro la nuca e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0000"/>
                </a:solidFill>
                <a:latin typeface="Arial" panose="22635452340000000000" pitchFamily="2"/>
              </a:rPr>
              <a:t>spingere i gomiti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0000"/>
                </a:solidFill>
                <a:latin typeface="Arial" panose="22635452340000000000" pitchFamily="2"/>
              </a:rPr>
              <a:t>verso l'alto.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Restare così per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un istante.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Ripetere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l'esercizio da 10 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35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15 volte.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egnaposto testo 194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1650" cy="9131935"/>
          </a:xfrm>
          <a:prstGeom prst="rect">
            <a:avLst/>
          </a:prstGeom>
          <a:solidFill>
            <a:srgbClr val="F5ED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96" name="Segnaposto testo 195"/>
          <p:cNvSpPr>
            <a:spLocks noGrp="1"/>
          </p:cNvSpPr>
          <p:nvPr>
            <p:ph type="body" idx="10"/>
          </p:nvPr>
        </p:nvSpPr>
        <p:spPr>
          <a:xfrm>
            <a:off x="978535" y="780415"/>
            <a:ext cx="4711700" cy="1647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040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5570"/>
              </a:spcAft>
            </a:pPr>
            <a:r>
              <a:rPr lang="it-IT" sz="1850" b="1" spc="10">
                <a:solidFill>
                  <a:srgbClr val="007F00"/>
                </a:solidFill>
                <a:latin typeface="Arial" panose="22635452340000000000" pitchFamily="2"/>
              </a:rPr>
              <a:t>Stiramento della muscolatura delle spalle... </a:t>
            </a:r>
          </a:p>
        </p:txBody>
      </p:sp>
      <p:sp>
        <p:nvSpPr>
          <p:cNvPr id="199" name="Segnaposto testo 198"/>
          <p:cNvSpPr>
            <a:spLocks noGrp="1"/>
          </p:cNvSpPr>
          <p:nvPr>
            <p:ph type="body" idx="10"/>
          </p:nvPr>
        </p:nvSpPr>
        <p:spPr>
          <a:xfrm>
            <a:off x="4864735" y="2427605"/>
            <a:ext cx="2057400" cy="7484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50">
                <a:solidFill>
                  <a:srgbClr val="007F00"/>
                </a:solidFill>
                <a:latin typeface="Arial" panose="22635452340000000000" pitchFamily="2"/>
              </a:rPr>
              <a:t>Posizione di </a:t>
            </a:r>
          </a:p>
          <a:p>
            <a:pPr marL="0" marR="0" indent="0" algn="just">
              <a:lnSpc>
                <a:spcPts val="21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7F00"/>
                </a:solidFill>
                <a:latin typeface="Arial" panose="22635452340000000000" pitchFamily="2"/>
              </a:rPr>
              <a:t>partenza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0">
                <a:solidFill>
                  <a:srgbClr val="000000"/>
                </a:solidFill>
                <a:latin typeface="Arial" panose="22635452340000000000" pitchFamily="2"/>
              </a:rPr>
              <a:t>Seduti con schiena </a:t>
            </a:r>
          </a:p>
          <a:p>
            <a:pPr marL="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40">
                <a:solidFill>
                  <a:srgbClr val="000000"/>
                </a:solidFill>
                <a:latin typeface="Arial" panose="22635452340000000000" pitchFamily="2"/>
              </a:rPr>
              <a:t>diritta, ripiegare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le braccia dietro la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nuca, gomiti rivolti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in fuori. </a:t>
            </a:r>
          </a:p>
          <a:p>
            <a:pPr marL="0" marR="0" indent="0" algn="just">
              <a:lnSpc>
                <a:spcPts val="2100"/>
              </a:lnSpc>
              <a:spcBef>
                <a:spcPts val="225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Spingere i gomiti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all'infuori, tenendo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le mani rilassate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dietro la nuca. </a:t>
            </a:r>
          </a:p>
          <a:p>
            <a:pPr marL="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Guardare sempre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5">
                <a:solidFill>
                  <a:srgbClr val="000000"/>
                </a:solidFill>
                <a:latin typeface="Arial" panose="22635452340000000000" pitchFamily="2"/>
              </a:rPr>
              <a:t>diritto in avanti e </a:t>
            </a:r>
          </a:p>
          <a:p>
            <a:pPr marL="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restare così per un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0">
                <a:solidFill>
                  <a:srgbClr val="000000"/>
                </a:solidFill>
                <a:latin typeface="Arial" panose="22635452340000000000" pitchFamily="2"/>
              </a:rPr>
              <a:t>istante. Ripetere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l'esercizio da 10 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1774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15 volte.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egnaposto testo 201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1650" cy="9131935"/>
          </a:xfrm>
          <a:prstGeom prst="rect">
            <a:avLst/>
          </a:prstGeom>
          <a:solidFill>
            <a:srgbClr val="FBEFD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03" name="Segnaposto testo 202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1650" cy="987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0240" rIns="0" bIns="0" anchor="t">
            <a:normAutofit fontScale="95000"/>
          </a:bodyPr>
          <a:lstStyle/>
          <a:p>
            <a:pPr marL="594360" marR="0" indent="0" algn="l">
              <a:lnSpc>
                <a:spcPts val="2200"/>
              </a:lnSpc>
              <a:spcAft>
                <a:spcPts val="315"/>
              </a:spcAft>
            </a:pPr>
            <a:r>
              <a:rPr lang="it-IT" sz="1850" b="1" spc="20">
                <a:solidFill>
                  <a:srgbClr val="007F00"/>
                </a:solidFill>
                <a:latin typeface="Arial" panose="22635452340000000000" pitchFamily="2"/>
              </a:rPr>
              <a:t>Stiramento della muscolatura della schiena... </a:t>
            </a:r>
          </a:p>
        </p:txBody>
      </p:sp>
      <p:sp>
        <p:nvSpPr>
          <p:cNvPr id="206" name="Segnaposto testo 205"/>
          <p:cNvSpPr>
            <a:spLocks noGrp="1"/>
          </p:cNvSpPr>
          <p:nvPr>
            <p:ph type="body" idx="10"/>
          </p:nvPr>
        </p:nvSpPr>
        <p:spPr>
          <a:xfrm>
            <a:off x="353695" y="7004685"/>
            <a:ext cx="6851650" cy="2907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320040" marR="0" indent="0" algn="just">
              <a:lnSpc>
                <a:spcPts val="2000"/>
              </a:lnSpc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Posizione di partenza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Seduti con schiena diritta, lasciare cadere le braccia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0">
                <a:solidFill>
                  <a:srgbClr val="000000"/>
                </a:solidFill>
                <a:latin typeface="Arial" panose="22635452340000000000" pitchFamily="2"/>
              </a:rPr>
              <a:t>inerti fra le cosce. </a:t>
            </a:r>
          </a:p>
          <a:p>
            <a:pPr marL="320040" marR="0" indent="0" algn="just">
              <a:lnSpc>
                <a:spcPts val="2100"/>
              </a:lnSpc>
              <a:spcBef>
                <a:spcPts val="118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Flettersi in avanti con il tronco, lasciare cadere le braccia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000000"/>
                </a:solidFill>
                <a:latin typeface="Arial" panose="22635452340000000000" pitchFamily="2"/>
              </a:rPr>
              <a:t>e la testa inerti fra le cosce e cercare di toccare il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0">
                <a:solidFill>
                  <a:srgbClr val="000000"/>
                </a:solidFill>
                <a:latin typeface="Arial" panose="22635452340000000000" pitchFamily="2"/>
              </a:rPr>
              <a:t>pavimento con le palme delle mani. Restare così per un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istante e respirare sempre normalmente. Ripetere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2065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l'esercizio più volte.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/>
          <p:cNvSpPr>
            <a:spLocks noGrp="1"/>
          </p:cNvSpPr>
          <p:nvPr>
            <p:ph type="body" idx="10"/>
          </p:nvPr>
        </p:nvSpPr>
        <p:spPr>
          <a:xfrm>
            <a:off x="353695" y="3270250"/>
            <a:ext cx="6854825" cy="4859655"/>
          </a:xfrm>
          <a:prstGeom prst="rect">
            <a:avLst/>
          </a:prstGeom>
          <a:solidFill>
            <a:srgbClr val="FBEF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BEF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2489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6740" rIns="0" bIns="0" anchor="t">
            <a:normAutofit fontScale="90000"/>
          </a:bodyPr>
          <a:lstStyle/>
          <a:p>
            <a:pPr marL="685800" marR="0" indent="0" algn="just">
              <a:lnSpc>
                <a:spcPts val="2300"/>
              </a:lnSpc>
              <a:spcAft>
                <a:spcPts val="0"/>
              </a:spcAft>
            </a:pPr>
            <a:r>
              <a:rPr lang="it-IT" sz="1900" b="1" spc="60">
                <a:solidFill>
                  <a:srgbClr val="CC3300"/>
                </a:solidFill>
                <a:latin typeface="Verdana" panose="22635452340000000000" pitchFamily="2"/>
              </a:rPr>
              <a:t>Caratteristiche principali di una postazione </a:t>
            </a:r>
          </a:p>
          <a:p>
            <a:pPr marL="685800" marR="0" indent="0" algn="just">
              <a:lnSpc>
                <a:spcPts val="23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900" b="1" spc="35">
                <a:solidFill>
                  <a:srgbClr val="CC3300"/>
                </a:solidFill>
                <a:latin typeface="Verdana" panose="22635452340000000000" pitchFamily="2"/>
              </a:rPr>
              <a:t>di lavoro al videoterminale, secondo i criteri </a:t>
            </a:r>
          </a:p>
          <a:p>
            <a:pPr marL="685800" marR="0" indent="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00" b="1" spc="320">
                <a:solidFill>
                  <a:srgbClr val="CC3300"/>
                </a:solidFill>
                <a:latin typeface="Verdana" panose="22635452340000000000" pitchFamily="2"/>
              </a:rPr>
              <a:t>delle </a:t>
            </a:r>
            <a:r>
              <a:rPr lang="it-IT" sz="1900" b="1" i="1" spc="320">
                <a:solidFill>
                  <a:srgbClr val="CC3300"/>
                </a:solidFill>
                <a:latin typeface="Verdana" panose="22635452340000000000" pitchFamily="2"/>
              </a:rPr>
              <a:t>"Linee guida d'uso dei VDT", </a:t>
            </a:r>
          </a:p>
          <a:p>
            <a:pPr marL="685800" marR="0" indent="0" algn="just">
              <a:lnSpc>
                <a:spcPts val="2300"/>
              </a:lnSpc>
              <a:spcBef>
                <a:spcPts val="60"/>
              </a:spcBef>
              <a:spcAft>
                <a:spcPts val="5350"/>
              </a:spcAft>
            </a:pPr>
            <a:r>
              <a:rPr lang="it-IT" sz="1900" b="1" spc="35">
                <a:solidFill>
                  <a:srgbClr val="CC3300"/>
                </a:solidFill>
                <a:latin typeface="Verdana" panose="22635452340000000000" pitchFamily="2"/>
              </a:rPr>
              <a:t>D.M. 2/10/00. 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idx="10"/>
          </p:nvPr>
        </p:nvSpPr>
        <p:spPr>
          <a:xfrm>
            <a:off x="353695" y="8129905"/>
            <a:ext cx="6854825" cy="1784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1051560" marR="914400" indent="-502920" algn="just">
              <a:lnSpc>
                <a:spcPts val="1200"/>
              </a:lnSpc>
              <a:spcAft>
                <a:spcPts val="0"/>
              </a:spcAft>
            </a:pPr>
            <a:r>
              <a:rPr lang="it-IT" sz="1000" b="1" spc="-90">
                <a:solidFill>
                  <a:srgbClr val="000000"/>
                </a:solidFill>
                <a:latin typeface="Verdana" panose="22635452340000000000" pitchFamily="2"/>
              </a:rPr>
              <a:t>La presente figura è stata tratta dalla Gazzetta Ufficiale; contiene due indicazioni da correggere: </a:t>
            </a:r>
          </a:p>
          <a:p>
            <a:pPr marL="1051560" marR="914400" indent="41148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Verdana"/>
              <a:buAutoNum type="arabicPeriod"/>
            </a:pPr>
            <a:r>
              <a:rPr lang="it-IT" sz="1000" b="1" spc="0">
                <a:solidFill>
                  <a:srgbClr val="000000"/>
                </a:solidFill>
                <a:latin typeface="Verdana" panose="22635452340000000000" pitchFamily="2"/>
              </a:rPr>
              <a:t>è' opportuno che il bordo superiore del video sia corrispondente circa all'altezza degli occhi dell'operatore; </a:t>
            </a:r>
          </a:p>
          <a:p>
            <a:pPr marL="1051560" marR="1371600" indent="411480" algn="l">
              <a:lnSpc>
                <a:spcPts val="1200"/>
              </a:lnSpc>
              <a:spcBef>
                <a:spcPts val="0"/>
              </a:spcBef>
              <a:spcAft>
                <a:spcPts val="6765"/>
              </a:spcAft>
              <a:buFont typeface="Verdana"/>
              <a:buAutoNum type="arabicPeriod"/>
            </a:pPr>
            <a:r>
              <a:rPr lang="it-IT" sz="1000" b="1" spc="-85">
                <a:solidFill>
                  <a:srgbClr val="000000"/>
                </a:solidFill>
                <a:latin typeface="Verdana" panose="22635452340000000000" pitchFamily="2"/>
              </a:rPr>
              <a:t>la tastiera deve essere posizionata più all'interno del tavolo, in modo da permettere l'appoggio degli avambracci sul tavolino stesso. 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idx="10"/>
          </p:nvPr>
        </p:nvSpPr>
        <p:spPr>
          <a:xfrm>
            <a:off x="5919470" y="4543425"/>
            <a:ext cx="469265" cy="121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it-IT" sz="850" spc="20">
                <a:solidFill>
                  <a:srgbClr val="000000"/>
                </a:solidFill>
                <a:latin typeface="Garamond" panose="22635452340000000000" pitchFamily="2"/>
              </a:rPr>
              <a:t>in aliezm 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idx="10"/>
          </p:nvPr>
        </p:nvSpPr>
        <p:spPr>
          <a:xfrm>
            <a:off x="2106295" y="6721475"/>
            <a:ext cx="582295" cy="121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it-IT" sz="750" spc="10">
                <a:solidFill>
                  <a:srgbClr val="000000"/>
                </a:solidFill>
                <a:latin typeface="Garamond" panose="22635452340000000000" pitchFamily="2"/>
              </a:rPr>
              <a:t>i iggiu pie4.i i </a:t>
            </a:r>
          </a:p>
        </p:txBody>
      </p:sp>
      <p:sp>
        <p:nvSpPr>
          <p:cNvPr id="22" name="Segnaposto testo 21"/>
          <p:cNvSpPr>
            <a:spLocks noGrp="1"/>
          </p:cNvSpPr>
          <p:nvPr>
            <p:ph type="body" idx="10"/>
          </p:nvPr>
        </p:nvSpPr>
        <p:spPr>
          <a:xfrm>
            <a:off x="1746250" y="7028180"/>
            <a:ext cx="1591310" cy="320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68580" indent="0" algn="r">
              <a:lnSpc>
                <a:spcPts val="1200"/>
              </a:lnSpc>
              <a:spcAft>
                <a:spcPts val="0"/>
              </a:spcAft>
            </a:pPr>
            <a:r>
              <a:rPr lang="it-IT" sz="850" b="1" spc="-35">
                <a:solidFill>
                  <a:srgbClr val="000000"/>
                </a:solidFill>
                <a:latin typeface="Verdana" panose="22635452340000000000" pitchFamily="2"/>
              </a:rPr>
              <a:t>per </a:t>
            </a:r>
            <a:r>
              <a:rPr lang="it-IT" sz="1200" spc="-35">
                <a:solidFill>
                  <a:srgbClr val="000000"/>
                </a:solidFill>
                <a:latin typeface="Verdana" panose="22635452340000000000" pitchFamily="2"/>
              </a:rPr>
              <a:t>L </a:t>
            </a:r>
            <a:r>
              <a:rPr lang="it-IT" sz="850" spc="-35">
                <a:solidFill>
                  <a:srgbClr val="000000"/>
                </a:solidFill>
                <a:latin typeface="Garamond" panose="22635452340000000000" pitchFamily="2"/>
              </a:rPr>
              <a:t>kinorti1</a:t>
            </a:r>
            <a:r>
              <a:rPr lang="it-IT" sz="850" spc="-35" baseline="30000">
                <a:solidFill>
                  <a:srgbClr val="000000"/>
                </a:solidFill>
                <a:latin typeface="Garamond" panose="22635452340000000000" pitchFamily="2"/>
              </a:rPr>
              <a:t>.</a:t>
            </a:r>
            <a:r>
              <a:rPr lang="it-IT" sz="850" spc="-35">
                <a:solidFill>
                  <a:srgbClr val="000000"/>
                </a:solidFill>
                <a:latin typeface="Garamond" panose="22635452340000000000" pitchFamily="2"/>
              </a:rPr>
              <a:t>.1 </a:t>
            </a:r>
          </a:p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50" spc="10">
                <a:solidFill>
                  <a:srgbClr val="000000"/>
                </a:solidFill>
                <a:latin typeface="Garamond" panose="22635452340000000000" pitchFamily="2"/>
              </a:rPr>
              <a:t>i71zs1ii1510C dtik girdx.thiu e Lici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testo 24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DF1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" name="Segnaposto testo 25"/>
          <p:cNvSpPr>
            <a:spLocks noGrp="1"/>
          </p:cNvSpPr>
          <p:nvPr>
            <p:ph type="body" idx="10"/>
          </p:nvPr>
        </p:nvSpPr>
        <p:spPr>
          <a:xfrm>
            <a:off x="502920" y="780415"/>
            <a:ext cx="6070600" cy="1013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635" rIns="0" bIns="0" anchor="t">
            <a:normAutofit fontScale="95000"/>
          </a:bodyPr>
          <a:lstStyle/>
          <a:p>
            <a:pPr marL="411480" marR="22860" indent="0" algn="l">
              <a:lnSpc>
                <a:spcPts val="2200"/>
              </a:lnSpc>
              <a:spcAft>
                <a:spcPts val="680"/>
              </a:spcAft>
            </a:pPr>
            <a:r>
              <a:rPr lang="it-IT" sz="1850" b="1" spc="70">
                <a:solidFill>
                  <a:srgbClr val="CC3300"/>
                </a:solidFill>
                <a:latin typeface="Tahoma" panose="22635452340000000000" pitchFamily="2"/>
              </a:rPr>
              <a:t>LA CORRETTA ILLUMINAZIONE </a:t>
            </a:r>
          </a:p>
        </p:txBody>
      </p:sp>
      <p:sp>
        <p:nvSpPr>
          <p:cNvPr id="27" name="Segnaposto testo 26"/>
          <p:cNvSpPr>
            <a:spLocks noGrp="1"/>
          </p:cNvSpPr>
          <p:nvPr>
            <p:ph type="body" idx="10"/>
          </p:nvPr>
        </p:nvSpPr>
        <p:spPr>
          <a:xfrm>
            <a:off x="502920" y="1793875"/>
            <a:ext cx="4316095" cy="1958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8755" rIns="0" bIns="0" anchor="t">
            <a:normAutofit fontScale="65000"/>
          </a:bodyPr>
          <a:lstStyle/>
          <a:p>
            <a:pPr marL="0" marR="22860" indent="0" algn="l">
              <a:lnSpc>
                <a:spcPts val="2100"/>
              </a:lnSpc>
              <a:spcAft>
                <a:spcPts val="0"/>
              </a:spcAft>
            </a:pPr>
            <a:r>
              <a:rPr lang="it-IT" sz="2750" b="1" i="1" spc="-35" baseline="30000">
                <a:solidFill>
                  <a:srgbClr val="000000"/>
                </a:solidFill>
                <a:latin typeface="Arial" panose="22635452340000000000" pitchFamily="2"/>
              </a:rPr>
              <a:t>-</a:t>
            </a:r>
            <a:r>
              <a:rPr lang="it-IT" sz="1850" b="1" i="1" spc="-35">
                <a:solidFill>
                  <a:srgbClr val="000000"/>
                </a:solidFill>
                <a:latin typeface="Arial" panose="22635452340000000000" pitchFamily="2"/>
              </a:rPr>
              <a:t>L'illuminazione generale ovvero </a:t>
            </a:r>
          </a:p>
          <a:p>
            <a:pPr marL="182880" marR="2286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-40">
                <a:solidFill>
                  <a:srgbClr val="000000"/>
                </a:solidFill>
                <a:latin typeface="Arial" panose="22635452340000000000" pitchFamily="2"/>
              </a:rPr>
              <a:t>l'illunYnazione specifica (larrpade di </a:t>
            </a:r>
          </a:p>
          <a:p>
            <a:pPr marL="18288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-20">
                <a:solidFill>
                  <a:srgbClr val="000000"/>
                </a:solidFill>
                <a:latin typeface="Arial" panose="22635452340000000000" pitchFamily="2"/>
              </a:rPr>
              <a:t>lavoro) devono garantire </a:t>
            </a:r>
          </a:p>
          <a:p>
            <a:pPr marL="18288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-20">
                <a:solidFill>
                  <a:srgbClr val="000000"/>
                </a:solidFill>
                <a:latin typeface="Arial" panose="22635452340000000000" pitchFamily="2"/>
              </a:rPr>
              <a:t>un'illuminazione sufficiente e un </a:t>
            </a:r>
          </a:p>
          <a:p>
            <a:pPr marL="182880" marR="2286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i="1" spc="15">
                <a:solidFill>
                  <a:srgbClr val="000000"/>
                </a:solidFill>
                <a:latin typeface="Arial" panose="22635452340000000000" pitchFamily="2"/>
              </a:rPr>
              <a:t>contrasto appropriato tra lo </a:t>
            </a:r>
          </a:p>
          <a:p>
            <a:pPr marL="182880" marR="2286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i="1" spc="0">
                <a:solidFill>
                  <a:srgbClr val="000000"/>
                </a:solidFill>
                <a:latin typeface="Arial" panose="22635452340000000000" pitchFamily="2"/>
              </a:rPr>
              <a:t>schermo e l'arrtiente, tenuto conto </a:t>
            </a:r>
          </a:p>
        </p:txBody>
      </p:sp>
      <p:sp>
        <p:nvSpPr>
          <p:cNvPr id="28" name="Segnaposto testo 27"/>
          <p:cNvSpPr>
            <a:spLocks noGrp="1"/>
          </p:cNvSpPr>
          <p:nvPr>
            <p:ph type="body" idx="10"/>
          </p:nvPr>
        </p:nvSpPr>
        <p:spPr>
          <a:xfrm>
            <a:off x="502920" y="3752215"/>
            <a:ext cx="6070600" cy="6162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5000"/>
          </a:bodyPr>
          <a:lstStyle/>
          <a:p>
            <a:pPr marL="182880" marR="22860" indent="0" algn="l">
              <a:lnSpc>
                <a:spcPts val="2200"/>
              </a:lnSpc>
              <a:spcAft>
                <a:spcPts val="0"/>
              </a:spcAft>
            </a:pPr>
            <a:r>
              <a:rPr lang="it-IT" sz="1850" b="1" i="1" spc="25">
                <a:solidFill>
                  <a:srgbClr val="000000"/>
                </a:solidFill>
                <a:latin typeface="Arial" panose="22635452340000000000" pitchFamily="2"/>
              </a:rPr>
              <a:t>delle caratteristiche del lavoro e delle </a:t>
            </a:r>
          </a:p>
          <a:p>
            <a:pPr marL="18288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-30">
                <a:solidFill>
                  <a:srgbClr val="000000"/>
                </a:solidFill>
                <a:latin typeface="Arial" panose="22635452340000000000" pitchFamily="2"/>
              </a:rPr>
              <a:t>esigenze visive dell'ut ilizzat ore" </a:t>
            </a:r>
          </a:p>
          <a:p>
            <a:pPr marL="182880" marR="2286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i="1" spc="95">
                <a:solidFill>
                  <a:srgbClr val="000000"/>
                </a:solidFill>
                <a:latin typeface="Arial" panose="22635452340000000000" pitchFamily="2"/>
              </a:rPr>
              <a:t>(Allegato VII, D. Lgs. 626/94). </a:t>
            </a:r>
          </a:p>
          <a:p>
            <a:pPr marL="0" marR="22860" indent="0" algn="ctr">
              <a:lnSpc>
                <a:spcPts val="2200"/>
              </a:lnSpc>
              <a:spcBef>
                <a:spcPts val="2335"/>
              </a:spcBef>
              <a:spcAft>
                <a:spcPts val="0"/>
              </a:spcAft>
            </a:pPr>
            <a:r>
              <a:rPr lang="it-IT" sz="1850" b="1" spc="65">
                <a:solidFill>
                  <a:srgbClr val="000000"/>
                </a:solidFill>
                <a:latin typeface="Tahoma" panose="22635452340000000000" pitchFamily="2"/>
              </a:rPr>
              <a:t>- Schermare le finestre con tende adeguate </a:t>
            </a:r>
          </a:p>
          <a:p>
            <a:pPr marL="0" marR="2286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Tahoma" panose="22635452340000000000" pitchFamily="2"/>
              </a:rPr>
              <a:t>(cioè, </a:t>
            </a:r>
            <a:r>
              <a:rPr lang="it-IT" sz="1850" b="1" i="1" spc="-10">
                <a:solidFill>
                  <a:srgbClr val="000000"/>
                </a:solidFill>
                <a:latin typeface="Arial" panose="22635452340000000000" pitchFamily="2"/>
              </a:rPr>
              <a:t>"munite di un opportuno dispositivo di </a:t>
            </a:r>
          </a:p>
          <a:p>
            <a:pPr marL="18288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15">
                <a:solidFill>
                  <a:srgbClr val="000000"/>
                </a:solidFill>
                <a:latin typeface="Arial" panose="22635452340000000000" pitchFamily="2"/>
              </a:rPr>
              <a:t>copertura regolabile per attenuare la luce </a:t>
            </a:r>
          </a:p>
          <a:p>
            <a:pPr marL="0" marR="22860" indent="0" algn="r">
              <a:lnSpc>
                <a:spcPts val="2100"/>
              </a:lnSpc>
              <a:spcBef>
                <a:spcPts val="110"/>
              </a:spcBef>
              <a:spcAft>
                <a:spcPts val="0"/>
              </a:spcAft>
            </a:pPr>
            <a:r>
              <a:rPr lang="it-IT" sz="1850" b="1" i="1" spc="85">
                <a:solidFill>
                  <a:srgbClr val="000000"/>
                </a:solidFill>
                <a:latin typeface="Arial" panose="22635452340000000000" pitchFamily="2"/>
              </a:rPr>
              <a:t>diurna..." - Allegato VII , D. Lgs. 626/94) </a:t>
            </a:r>
            <a:r>
              <a:rPr lang="it-IT" sz="1850" b="1" spc="85">
                <a:solidFill>
                  <a:srgbClr val="000000"/>
                </a:solidFill>
                <a:latin typeface="Tahoma" panose="22635452340000000000" pitchFamily="2"/>
              </a:rPr>
              <a:t>per il </a:t>
            </a:r>
          </a:p>
          <a:p>
            <a:pPr marL="182880" marR="2286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Tahoma" panose="22635452340000000000" pitchFamily="2"/>
              </a:rPr>
              <a:t>lavoro al videoterminale. </a:t>
            </a:r>
          </a:p>
          <a:p>
            <a:pPr marL="411480" marR="22860" indent="0" algn="l">
              <a:lnSpc>
                <a:spcPts val="2200"/>
              </a:lnSpc>
              <a:spcBef>
                <a:spcPts val="1135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CC3300"/>
                </a:solidFill>
                <a:latin typeface="Tahoma" panose="22635452340000000000" pitchFamily="2"/>
              </a:rPr>
              <a:t>PREVENZIONE </a:t>
            </a:r>
          </a:p>
          <a:p>
            <a:pPr marL="411480" marR="22860" indent="0" algn="l">
              <a:lnSpc>
                <a:spcPts val="2200"/>
              </a:lnSpc>
              <a:spcBef>
                <a:spcPts val="820"/>
              </a:spcBef>
              <a:spcAft>
                <a:spcPts val="0"/>
              </a:spcAft>
            </a:pPr>
            <a:r>
              <a:rPr lang="it-IT" sz="1850" b="1" spc="70">
                <a:solidFill>
                  <a:srgbClr val="000000"/>
                </a:solidFill>
                <a:latin typeface="Tahoma" panose="22635452340000000000" pitchFamily="2"/>
              </a:rPr>
              <a:t>lOsservare il monitor spento permette di </a:t>
            </a:r>
          </a:p>
          <a:p>
            <a:pPr marL="411480" marR="2286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0">
                <a:solidFill>
                  <a:srgbClr val="000000"/>
                </a:solidFill>
                <a:latin typeface="Tahoma" panose="22635452340000000000" pitchFamily="2"/>
              </a:rPr>
              <a:t>individuare le fonti di riflessi </a:t>
            </a:r>
          </a:p>
          <a:p>
            <a:pPr marL="411480" marR="22860" indent="0" algn="l">
              <a:lnSpc>
                <a:spcPts val="2200"/>
              </a:lnSpc>
              <a:spcBef>
                <a:spcPts val="250"/>
              </a:spcBef>
              <a:spcAft>
                <a:spcPts val="0"/>
              </a:spcAft>
            </a:pPr>
            <a:r>
              <a:rPr lang="it-IT" sz="1850" b="1" spc="65">
                <a:solidFill>
                  <a:srgbClr val="000000"/>
                </a:solidFill>
                <a:latin typeface="Tahoma" panose="22635452340000000000" pitchFamily="2"/>
              </a:rPr>
              <a:t>1Se necessario, schermare le luci o ridurne </a:t>
            </a:r>
          </a:p>
          <a:p>
            <a:pPr marL="41148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000000"/>
                </a:solidFill>
                <a:latin typeface="Tahoma" panose="22635452340000000000" pitchFamily="2"/>
              </a:rPr>
              <a:t>l'intensità </a:t>
            </a:r>
          </a:p>
          <a:p>
            <a:pPr marL="411480" marR="22860" indent="0" algn="l">
              <a:lnSpc>
                <a:spcPts val="2300"/>
              </a:lnSpc>
              <a:spcBef>
                <a:spcPts val="235"/>
              </a:spcBef>
              <a:spcAft>
                <a:spcPts val="0"/>
              </a:spcAft>
            </a:pPr>
            <a:r>
              <a:rPr lang="it-IT" sz="1850" b="1" spc="65">
                <a:solidFill>
                  <a:srgbClr val="000000"/>
                </a:solidFill>
                <a:latin typeface="Tahoma" panose="22635452340000000000" pitchFamily="2"/>
              </a:rPr>
              <a:t>1Inclinare il monitor per ridurre i riflessi </a:t>
            </a:r>
          </a:p>
          <a:p>
            <a:pPr marL="411480" marR="22860" indent="0" algn="l">
              <a:lnSpc>
                <a:spcPts val="2200"/>
              </a:lnSpc>
              <a:spcBef>
                <a:spcPts val="615"/>
              </a:spcBef>
              <a:spcAft>
                <a:spcPts val="0"/>
              </a:spcAft>
            </a:pPr>
            <a:r>
              <a:rPr lang="it-IT" sz="1850" b="1" spc="35">
                <a:solidFill>
                  <a:srgbClr val="000000"/>
                </a:solidFill>
                <a:latin typeface="Tahoma" panose="22635452340000000000" pitchFamily="2"/>
              </a:rPr>
              <a:t>1Ridurre la luminosità generale per eliminare i </a:t>
            </a:r>
          </a:p>
          <a:p>
            <a:pPr marL="411480" marR="2286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5">
                <a:solidFill>
                  <a:srgbClr val="000000"/>
                </a:solidFill>
                <a:latin typeface="Tahoma" panose="22635452340000000000" pitchFamily="2"/>
              </a:rPr>
              <a:t>contrasti luminosi eccessivi </a:t>
            </a:r>
          </a:p>
          <a:p>
            <a:pPr marL="411480" marR="22860" indent="0" algn="l">
              <a:lnSpc>
                <a:spcPts val="2200"/>
              </a:lnSpc>
              <a:spcBef>
                <a:spcPts val="230"/>
              </a:spcBef>
              <a:spcAft>
                <a:spcPts val="0"/>
              </a:spcAft>
            </a:pPr>
            <a:r>
              <a:rPr lang="it-IT" sz="1850" b="1" spc="45">
                <a:solidFill>
                  <a:srgbClr val="000000"/>
                </a:solidFill>
                <a:latin typeface="Tahoma" panose="22635452340000000000" pitchFamily="2"/>
              </a:rPr>
              <a:t>1Se persistono i riflessi delle luci, spegnerle ed </a:t>
            </a:r>
          </a:p>
          <a:p>
            <a:pPr marL="411480" marR="22860" indent="0" algn="l">
              <a:lnSpc>
                <a:spcPts val="2200"/>
              </a:lnSpc>
              <a:spcBef>
                <a:spcPts val="0"/>
              </a:spcBef>
              <a:spcAft>
                <a:spcPts val="2135"/>
              </a:spcAft>
            </a:pPr>
            <a:r>
              <a:rPr lang="it-IT" sz="1850" b="1" spc="20">
                <a:solidFill>
                  <a:srgbClr val="000000"/>
                </a:solidFill>
                <a:latin typeface="Tahoma" panose="22635452340000000000" pitchFamily="2"/>
              </a:rPr>
              <a:t>usare una lampada da tavolo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gnaposto testo 32"/>
          <p:cNvSpPr>
            <a:spLocks noGrp="1"/>
          </p:cNvSpPr>
          <p:nvPr>
            <p:ph type="body" idx="10"/>
          </p:nvPr>
        </p:nvSpPr>
        <p:spPr>
          <a:xfrm>
            <a:off x="6351905" y="2084705"/>
            <a:ext cx="365760" cy="1073150"/>
          </a:xfrm>
          <a:prstGeom prst="rect">
            <a:avLst/>
          </a:prstGeom>
          <a:solidFill>
            <a:srgbClr val="CECAC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4" name="Segnaposto testo 33"/>
          <p:cNvSpPr>
            <a:spLocks noGrp="1"/>
          </p:cNvSpPr>
          <p:nvPr>
            <p:ph type="body" idx="10"/>
          </p:nvPr>
        </p:nvSpPr>
        <p:spPr>
          <a:xfrm>
            <a:off x="4239895" y="1185545"/>
            <a:ext cx="1972310" cy="1755775"/>
          </a:xfrm>
          <a:prstGeom prst="rect">
            <a:avLst/>
          </a:prstGeom>
          <a:solidFill>
            <a:srgbClr val="9BB9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200"/>
              </a:lnSpc>
              <a:spcAft>
                <a:spcPts val="0"/>
              </a:spcAft>
            </a:pPr>
            <a:r>
              <a:rPr lang="it-IT" sz="17550" u="sng" spc="-1100">
                <a:solidFill>
                  <a:srgbClr val="000000"/>
                </a:solidFill>
                <a:latin typeface="Arial" panose="22635452340000000000" pitchFamily="2"/>
              </a:rPr>
              <a:t>IL</a:t>
            </a:r>
            <a:r>
              <a:rPr lang="it-IT" sz="100" spc="-110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5" name="Segnaposto testo 34"/>
          <p:cNvSpPr>
            <a:spLocks noGrp="1"/>
          </p:cNvSpPr>
          <p:nvPr>
            <p:ph type="body" idx="10"/>
          </p:nvPr>
        </p:nvSpPr>
        <p:spPr>
          <a:xfrm>
            <a:off x="5645150" y="3145790"/>
            <a:ext cx="133985" cy="149225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it-IT" sz="1750" spc="0">
                <a:solidFill>
                  <a:srgbClr val="000000"/>
                </a:solidFill>
                <a:latin typeface="Tahoma" panose="22635452340000000000" pitchFamily="2"/>
              </a:rPr>
              <a:t>o </a:t>
            </a:r>
          </a:p>
        </p:txBody>
      </p:sp>
      <p:sp>
        <p:nvSpPr>
          <p:cNvPr id="36" name="Segnaposto testo 35"/>
          <p:cNvSpPr>
            <a:spLocks noGrp="1"/>
          </p:cNvSpPr>
          <p:nvPr>
            <p:ph type="body" idx="10"/>
          </p:nvPr>
        </p:nvSpPr>
        <p:spPr>
          <a:xfrm>
            <a:off x="978535" y="1117600"/>
            <a:ext cx="2844800" cy="2599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750" b="1" spc="110">
                <a:solidFill>
                  <a:srgbClr val="CC3300"/>
                </a:solidFill>
                <a:latin typeface="Tahoma" panose="22635452340000000000" pitchFamily="2"/>
              </a:rPr>
              <a:t>MONITOR </a:t>
            </a:r>
          </a:p>
          <a:p>
            <a:pPr marL="0" marR="0" indent="0" algn="l">
              <a:lnSpc>
                <a:spcPts val="2100"/>
              </a:lnSpc>
              <a:spcBef>
                <a:spcPts val="2050"/>
              </a:spcBef>
              <a:spcAft>
                <a:spcPts val="0"/>
              </a:spcAft>
            </a:pPr>
            <a:r>
              <a:rPr lang="it-IT" sz="1750" b="1" i="1" spc="-10">
                <a:solidFill>
                  <a:srgbClr val="000000"/>
                </a:solidFill>
                <a:latin typeface="Arial" panose="22635452340000000000" pitchFamily="2"/>
              </a:rPr>
              <a:t>"L'inrnagine sullo schermo deve essere stabile; esente da sfarfallamento </a:t>
            </a:r>
          </a:p>
          <a:p>
            <a:pPr marL="0" marR="0" indent="228600" algn="l">
              <a:lnSpc>
                <a:spcPts val="2100"/>
              </a:lnSpc>
              <a:spcBef>
                <a:spcPts val="15"/>
              </a:spcBef>
              <a:spcAft>
                <a:spcPts val="5335"/>
              </a:spcAft>
              <a:buFont typeface="Courier New"/>
              <a:buChar char="o"/>
            </a:pPr>
            <a:r>
              <a:rPr lang="it-IT" sz="1750" b="1" i="1" spc="0">
                <a:solidFill>
                  <a:srgbClr val="000000"/>
                </a:solidFill>
                <a:latin typeface="Arial" panose="22635452340000000000" pitchFamily="2"/>
              </a:rPr>
              <a:t>da altre forme d'instabilità. </a:t>
            </a:r>
          </a:p>
        </p:txBody>
      </p:sp>
      <p:sp>
        <p:nvSpPr>
          <p:cNvPr id="37" name="Segnaposto testo 36"/>
          <p:cNvSpPr>
            <a:spLocks noGrp="1"/>
          </p:cNvSpPr>
          <p:nvPr>
            <p:ph type="body" idx="10"/>
          </p:nvPr>
        </p:nvSpPr>
        <p:spPr>
          <a:xfrm>
            <a:off x="744220" y="3717290"/>
            <a:ext cx="6070600" cy="5033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91440" marR="137160" indent="0" algn="l">
              <a:lnSpc>
                <a:spcPts val="2100"/>
              </a:lnSpc>
              <a:spcAft>
                <a:spcPts val="0"/>
              </a:spcAft>
            </a:pPr>
            <a:r>
              <a:rPr lang="it-IT" sz="1750" b="1" i="1" spc="45">
                <a:solidFill>
                  <a:srgbClr val="000000"/>
                </a:solidFill>
                <a:latin typeface="Arial" panose="22635452340000000000" pitchFamily="2"/>
              </a:rPr>
              <a:t>La brillanza e/o il contrasto tra i caratteri e lo sfondo dello schermo devono essere facilmente regolabili da parte dell'utilizzatore del videoterminale e facilmente adattabili alle condizioni antientali" (Allegato VI I, D. Lgs. 626/94). </a:t>
            </a:r>
          </a:p>
          <a:p>
            <a:pPr marL="182880" marR="0" indent="0" algn="l">
              <a:lnSpc>
                <a:spcPts val="2100"/>
              </a:lnSpc>
              <a:spcBef>
                <a:spcPts val="2310"/>
              </a:spcBef>
              <a:spcAft>
                <a:spcPts val="0"/>
              </a:spcAft>
            </a:pPr>
            <a:r>
              <a:rPr lang="it-IT" sz="1750" b="1" spc="85">
                <a:solidFill>
                  <a:srgbClr val="CC3300"/>
                </a:solidFill>
                <a:latin typeface="Tahoma" panose="22635452340000000000" pitchFamily="2"/>
              </a:rPr>
              <a:t>PREVENZIONE </a:t>
            </a:r>
          </a:p>
          <a:p>
            <a:pPr marL="91440" marR="0" indent="91440" algn="l">
              <a:lnSpc>
                <a:spcPts val="2200"/>
              </a:lnSpc>
              <a:spcBef>
                <a:spcPts val="2900"/>
              </a:spcBef>
              <a:spcAft>
                <a:spcPts val="0"/>
              </a:spcAft>
              <a:buFont typeface="Symbol"/>
              <a:buChar char="·"/>
            </a:pPr>
            <a:r>
              <a:rPr lang="it-IT" sz="1750" b="1" spc="50" baseline="30000">
                <a:solidFill>
                  <a:srgbClr val="000000"/>
                </a:solidFill>
                <a:latin typeface="Tahoma" panose="22635452340000000000" pitchFamily="2"/>
              </a:rPr>
              <a:t>(</a:t>
            </a:r>
            <a:r>
              <a:rPr lang="it-IT" sz="1750" b="1" spc="50">
                <a:solidFill>
                  <a:srgbClr val="000000"/>
                </a:solidFill>
                <a:latin typeface="Tahoma" panose="22635452340000000000" pitchFamily="2"/>
              </a:rPr>
              <a:t>Disporre lo schermo ad angolo retto rispetto alle </a:t>
            </a:r>
          </a:p>
          <a:p>
            <a:pPr marL="914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fonti di luce naturale non schermate (finestre) </a:t>
            </a:r>
          </a:p>
          <a:p>
            <a:pPr marL="91440" marR="0" indent="91440" algn="l">
              <a:lnSpc>
                <a:spcPts val="2100"/>
              </a:lnSpc>
              <a:spcBef>
                <a:spcPts val="2440"/>
              </a:spcBef>
              <a:spcAft>
                <a:spcPts val="0"/>
              </a:spcAft>
              <a:buFont typeface="Symbol"/>
              <a:buChar char="·"/>
            </a:pPr>
            <a:r>
              <a:rPr lang="it-IT" sz="1750" b="1" spc="45" baseline="30000">
                <a:solidFill>
                  <a:srgbClr val="000000"/>
                </a:solidFill>
                <a:latin typeface="Tahoma" panose="22635452340000000000" pitchFamily="2"/>
              </a:rPr>
              <a:t>(</a:t>
            </a: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Orientare lo schermo per eliminare, per quanto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possibile, riflessi sulla superficie </a:t>
            </a:r>
          </a:p>
          <a:p>
            <a:pPr marL="91440" marR="0" indent="91440" algn="l">
              <a:lnSpc>
                <a:spcPts val="2200"/>
              </a:lnSpc>
              <a:spcBef>
                <a:spcPts val="3435"/>
              </a:spcBef>
              <a:spcAft>
                <a:spcPts val="0"/>
              </a:spcAft>
              <a:buFont typeface="Symbol"/>
              <a:buChar char="·"/>
            </a:pPr>
            <a:r>
              <a:rPr lang="it-IT" sz="1750" b="1" spc="65" baseline="30000">
                <a:solidFill>
                  <a:srgbClr val="000000"/>
                </a:solidFill>
                <a:latin typeface="Tahoma" panose="22635452340000000000" pitchFamily="2"/>
              </a:rPr>
              <a:t>(</a:t>
            </a:r>
            <a:r>
              <a:rPr lang="it-IT" sz="1750" b="1" spc="65">
                <a:solidFill>
                  <a:srgbClr val="000000"/>
                </a:solidFill>
                <a:latin typeface="Tahoma" panose="22635452340000000000" pitchFamily="2"/>
              </a:rPr>
              <a:t>Assumere la postura corretta di fronte al video, in </a:t>
            </a:r>
          </a:p>
          <a:p>
            <a:pPr marL="914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55">
                <a:solidFill>
                  <a:srgbClr val="000000"/>
                </a:solidFill>
                <a:latin typeface="Tahoma" panose="22635452340000000000" pitchFamily="2"/>
              </a:rPr>
              <a:t>modo tale che la distanza occhi-schermo sia pari a </a:t>
            </a:r>
          </a:p>
          <a:p>
            <a:pPr marL="91440" marR="0" indent="0" algn="l">
              <a:lnSpc>
                <a:spcPts val="2100"/>
              </a:lnSpc>
              <a:spcBef>
                <a:spcPts val="0"/>
              </a:spcBef>
              <a:spcAft>
                <a:spcPts val="20"/>
              </a:spcAft>
            </a:pPr>
            <a:r>
              <a:rPr lang="it-IT" sz="1750" b="1" spc="85">
                <a:solidFill>
                  <a:srgbClr val="000000"/>
                </a:solidFill>
                <a:latin typeface="Tahoma" panose="22635452340000000000" pitchFamily="2"/>
              </a:rPr>
              <a:t>circa 50-70 cm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egnaposto testo 41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CEFD8"/>
          </a:solidFill>
          <a:ln w="0" cmpd="sng">
            <a:noFill/>
            <a:prstDash val="solid"/>
          </a:ln>
        </p:spPr>
        <p:txBody>
          <a:bodyPr vert="horz" lIns="0" tIns="1094740" rIns="0" bIns="0" anchor="t">
            <a:normAutofit fontScale="95000"/>
          </a:bodyPr>
          <a:lstStyle/>
          <a:p>
            <a:pPr marL="0" marR="0" indent="0" algn="ctr">
              <a:lnSpc>
                <a:spcPts val="3400"/>
              </a:lnSpc>
              <a:spcAft>
                <a:spcPts val="0"/>
              </a:spcAft>
            </a:pPr>
            <a:r>
              <a:rPr lang="it-IT" sz="2700" b="1" u="sng" spc="0">
                <a:solidFill>
                  <a:srgbClr val="0000FF"/>
                </a:solidFill>
                <a:latin typeface="Tahoma" panose="22635452340000000000" pitchFamily="2"/>
              </a:rPr>
              <a:t>Radiazioni </a:t>
            </a:r>
            <a:r>
              <a:rPr lang="it-IT" sz="3000" b="1" i="1" u="sng" spc="0">
                <a:solidFill>
                  <a:srgbClr val="0000FF"/>
                </a:solidFill>
                <a:latin typeface="Times New Roman" panose="22635452340000000000" pitchFamily="1"/>
              </a:rPr>
              <a:t>"parassite" 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20">
                <a:solidFill>
                  <a:srgbClr val="0000FF"/>
                </a:solidFill>
                <a:latin typeface="Arial" panose="22635452340000000000" pitchFamily="2"/>
              </a:rPr>
              <a:t>"il problema non esiste I" </a:t>
            </a:r>
          </a:p>
          <a:p>
            <a:pPr marL="914400" marR="0" indent="0" algn="l">
              <a:lnSpc>
                <a:spcPts val="2100"/>
              </a:lnSpc>
              <a:spcBef>
                <a:spcPts val="2555"/>
              </a:spcBef>
              <a:spcAft>
                <a:spcPts val="0"/>
              </a:spcAft>
            </a:pPr>
            <a:r>
              <a:rPr lang="it-IT" sz="1750" b="1" spc="90">
                <a:solidFill>
                  <a:srgbClr val="000000"/>
                </a:solidFill>
                <a:latin typeface="Tahoma" panose="22635452340000000000" pitchFamily="2"/>
              </a:rPr>
              <a:t>th radiazioni ultraviolette (UV) e radiazioni </a:t>
            </a:r>
          </a:p>
          <a:p>
            <a:pPr marL="9144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50">
                <a:solidFill>
                  <a:srgbClr val="000000"/>
                </a:solidFill>
                <a:latin typeface="Tahoma" panose="22635452340000000000" pitchFamily="2"/>
              </a:rPr>
              <a:t>infrarosse (IR) - non vengono trasmesse </a:t>
            </a:r>
          </a:p>
          <a:p>
            <a:pPr marL="9144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0">
                <a:solidFill>
                  <a:srgbClr val="000000"/>
                </a:solidFill>
                <a:latin typeface="Tahoma" panose="22635452340000000000" pitchFamily="2"/>
              </a:rPr>
              <a:t>all'esterno </a:t>
            </a:r>
          </a:p>
          <a:p>
            <a:pPr marL="1005840" marR="0" indent="0" algn="l">
              <a:lnSpc>
                <a:spcPts val="2100"/>
              </a:lnSpc>
              <a:spcBef>
                <a:spcPts val="3055"/>
              </a:spcBef>
              <a:spcAft>
                <a:spcPts val="0"/>
              </a:spcAft>
            </a:pPr>
            <a:r>
              <a:rPr lang="it-IT" sz="1750" b="1" spc="50">
                <a:solidFill>
                  <a:srgbClr val="000000"/>
                </a:solidFill>
                <a:latin typeface="Tahoma" panose="22635452340000000000" pitchFamily="2"/>
              </a:rPr>
              <a:t>th onde di radiofrequenza (RF) - non sono in </a:t>
            </a:r>
          </a:p>
          <a:p>
            <a:pPr marL="10058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25">
                <a:solidFill>
                  <a:srgbClr val="000000"/>
                </a:solidFill>
                <a:latin typeface="Tahoma" panose="22635452340000000000" pitchFamily="2"/>
              </a:rPr>
              <a:t>grado di interessare la faccia esterna del </a:t>
            </a:r>
          </a:p>
          <a:p>
            <a:pPr marL="10058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20">
                <a:solidFill>
                  <a:srgbClr val="000000"/>
                </a:solidFill>
                <a:latin typeface="Tahoma" panose="22635452340000000000" pitchFamily="2"/>
              </a:rPr>
              <a:t>tubo catodico </a:t>
            </a:r>
          </a:p>
          <a:p>
            <a:pPr marL="1005840" marR="0" indent="0" algn="l">
              <a:lnSpc>
                <a:spcPts val="2200"/>
              </a:lnSpc>
              <a:spcBef>
                <a:spcPts val="3640"/>
              </a:spcBef>
              <a:spcAft>
                <a:spcPts val="0"/>
              </a:spcAft>
            </a:pPr>
            <a:r>
              <a:rPr lang="it-IT" sz="1750" b="1" spc="155">
                <a:solidFill>
                  <a:srgbClr val="000000"/>
                </a:solidFill>
                <a:latin typeface="Tahoma" panose="22635452340000000000" pitchFamily="2"/>
              </a:rPr>
              <a:t>t;5 campi elettromagnetici a bassissima </a:t>
            </a:r>
          </a:p>
          <a:p>
            <a:pPr marL="10058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290">
                <a:solidFill>
                  <a:srgbClr val="000000"/>
                </a:solidFill>
                <a:latin typeface="Tahoma" panose="22635452340000000000" pitchFamily="2"/>
              </a:rPr>
              <a:t>frequenza (ELF) - la presenza della </a:t>
            </a:r>
          </a:p>
          <a:p>
            <a:pPr marL="10058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14">
                <a:solidFill>
                  <a:srgbClr val="000000"/>
                </a:solidFill>
                <a:latin typeface="Tahoma" panose="22635452340000000000" pitchFamily="2"/>
              </a:rPr>
              <a:t>marcatura CE sul videoterminale assicura </a:t>
            </a:r>
          </a:p>
          <a:p>
            <a:pPr marL="10058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14">
                <a:solidFill>
                  <a:srgbClr val="000000"/>
                </a:solidFill>
                <a:latin typeface="Tahoma" panose="22635452340000000000" pitchFamily="2"/>
              </a:rPr>
              <a:t>che tali campi siano mantenuti al di sotto </a:t>
            </a:r>
          </a:p>
          <a:p>
            <a:pPr marL="10058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20">
                <a:solidFill>
                  <a:srgbClr val="000000"/>
                </a:solidFill>
                <a:latin typeface="Tahoma" panose="22635452340000000000" pitchFamily="2"/>
              </a:rPr>
              <a:t>dei limiti raccomandati e riscontrabili nei </a:t>
            </a:r>
          </a:p>
          <a:p>
            <a:pPr marL="10058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5">
                <a:solidFill>
                  <a:srgbClr val="000000"/>
                </a:solidFill>
                <a:latin typeface="Tahoma" panose="22635452340000000000" pitchFamily="2"/>
              </a:rPr>
              <a:t>comuni ambienti di vita </a:t>
            </a:r>
          </a:p>
          <a:p>
            <a:pPr marL="1005840" marR="0" indent="0" algn="l">
              <a:lnSpc>
                <a:spcPts val="2100"/>
              </a:lnSpc>
              <a:spcBef>
                <a:spcPts val="3150"/>
              </a:spcBef>
              <a:spcAft>
                <a:spcPts val="0"/>
              </a:spcAft>
            </a:pPr>
            <a:r>
              <a:rPr lang="it-IT" sz="1750" b="1" spc="235">
                <a:solidFill>
                  <a:srgbClr val="000000"/>
                </a:solidFill>
                <a:latin typeface="Tahoma" panose="22635452340000000000" pitchFamily="2"/>
              </a:rPr>
              <a:t>th raggi X a bassa energia - vengono </a:t>
            </a:r>
          </a:p>
          <a:p>
            <a:pPr marL="1005840" marR="0" indent="0" algn="l">
              <a:lnSpc>
                <a:spcPts val="2200"/>
              </a:lnSpc>
              <a:spcBef>
                <a:spcPts val="0"/>
              </a:spcBef>
              <a:spcAft>
                <a:spcPts val="14375"/>
              </a:spcAft>
            </a:pPr>
            <a:r>
              <a:rPr lang="it-IT" sz="1750" b="1" spc="20">
                <a:solidFill>
                  <a:srgbClr val="000000"/>
                </a:solidFill>
                <a:latin typeface="Tahoma" panose="22635452340000000000" pitchFamily="2"/>
              </a:rPr>
              <a:t>completamente bloccati dallo schermo.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44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9156065"/>
          </a:xfrm>
          <a:prstGeom prst="rect">
            <a:avLst/>
          </a:prstGeom>
          <a:solidFill>
            <a:srgbClr val="FCEFD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6" name="Segnaposto testo 45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779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7505" rIns="0" bIns="0" anchor="t">
            <a:normAutofit fontScale="90000"/>
          </a:bodyPr>
          <a:lstStyle/>
          <a:p>
            <a:pPr marL="457200" marR="0" indent="0" algn="l">
              <a:lnSpc>
                <a:spcPts val="2200"/>
              </a:lnSpc>
              <a:spcAft>
                <a:spcPts val="1055"/>
              </a:spcAft>
            </a:pPr>
            <a:r>
              <a:rPr lang="it-IT" sz="1900" b="1" spc="-114">
                <a:solidFill>
                  <a:srgbClr val="CC3300"/>
                </a:solidFill>
                <a:latin typeface="Arial" panose="22635452340000000000" pitchFamily="2"/>
              </a:rPr>
              <a:t>TAVOLO, TASTIERA E </a:t>
            </a:r>
            <a:r>
              <a:rPr lang="it-IT" sz="1900" b="1" i="1" spc="-114">
                <a:solidFill>
                  <a:srgbClr val="CC3300"/>
                </a:solidFill>
                <a:latin typeface="Arial" panose="22635452340000000000" pitchFamily="2"/>
              </a:rPr>
              <a:t>MOUSE </a:t>
            </a:r>
          </a:p>
        </p:txBody>
      </p:sp>
      <p:sp>
        <p:nvSpPr>
          <p:cNvPr id="51" name="Segnaposto testo 50"/>
          <p:cNvSpPr>
            <a:spLocks noGrp="1"/>
          </p:cNvSpPr>
          <p:nvPr>
            <p:ph type="body" idx="10"/>
          </p:nvPr>
        </p:nvSpPr>
        <p:spPr>
          <a:xfrm>
            <a:off x="344170" y="3486150"/>
            <a:ext cx="6873240" cy="6438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731520" indent="0" algn="l">
              <a:lnSpc>
                <a:spcPts val="1800"/>
              </a:lnSpc>
              <a:spcAft>
                <a:spcPts val="0"/>
              </a:spcAft>
            </a:pP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Lo spazio davanti alla tastiera dev'essere sufficiente onde consentire un appoggio per le mani e le braccia dell' ut ilizzat ore. </a:t>
            </a:r>
          </a:p>
          <a:p>
            <a:pPr marL="320040" marR="457200" indent="0" algn="l">
              <a:lnSpc>
                <a:spcPts val="1800"/>
              </a:lnSpc>
              <a:spcBef>
                <a:spcPts val="210"/>
              </a:spcBef>
              <a:spcAft>
                <a:spcPts val="0"/>
              </a:spcAft>
            </a:pP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La tastiera deve avere una superficie opaca onde evitare rif lessi. </a:t>
            </a:r>
          </a:p>
          <a:p>
            <a:pPr marL="320040" marR="45720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La disposizione della tastiera e le caratteristiche dei tasti devono tendere ad agevolare l'uso della tastiera stessa. </a:t>
            </a:r>
          </a:p>
          <a:p>
            <a:pPr marL="320040" marR="365760" indent="0" algn="l">
              <a:lnSpc>
                <a:spcPts val="1800"/>
              </a:lnSpc>
              <a:spcBef>
                <a:spcPts val="670"/>
              </a:spcBef>
              <a:spcAft>
                <a:spcPts val="0"/>
              </a:spcAft>
            </a:pP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I simboli dei tasti devono presentare sufficiente contrasto ed essere leggibili dalla normale posizione di lavoro" (Allegato VII , D. Lgs. 626/94). </a:t>
            </a:r>
          </a:p>
          <a:p>
            <a:pPr marL="548640" marR="0" indent="0" algn="l">
              <a:lnSpc>
                <a:spcPts val="2000"/>
              </a:lnSpc>
              <a:spcBef>
                <a:spcPts val="2660"/>
              </a:spcBef>
              <a:spcAft>
                <a:spcPts val="0"/>
              </a:spcAft>
            </a:pPr>
            <a:r>
              <a:rPr lang="it-IT" sz="1900" b="1" spc="-254">
                <a:solidFill>
                  <a:srgbClr val="CC3300"/>
                </a:solidFill>
                <a:latin typeface="Arial" panose="22635452340000000000" pitchFamily="2"/>
              </a:rPr>
              <a:t>PREVENZIONE </a:t>
            </a:r>
          </a:p>
          <a:p>
            <a:pPr marL="457200" marR="1051560" indent="0" algn="l">
              <a:lnSpc>
                <a:spcPts val="1800"/>
              </a:lnSpc>
              <a:spcBef>
                <a:spcPts val="3860"/>
              </a:spcBef>
              <a:spcAft>
                <a:spcPts val="0"/>
              </a:spcAft>
            </a:pPr>
            <a:r>
              <a:rPr lang="it-IT" sz="1600" b="1" spc="0">
                <a:solidFill>
                  <a:srgbClr val="000000"/>
                </a:solidFill>
                <a:latin typeface="Arial" panose="22635452340000000000" pitchFamily="2"/>
              </a:rPr>
              <a:t>- Avvicinare il sedile al tavolo e regolarne l'altezza, l'inclinazione ed il sostegno lombare (vedi avanti) </a:t>
            </a:r>
          </a:p>
          <a:p>
            <a:pPr marL="548640" marR="0" indent="0" algn="l">
              <a:lnSpc>
                <a:spcPts val="1900"/>
              </a:lnSpc>
              <a:spcBef>
                <a:spcPts val="2275"/>
              </a:spcBef>
              <a:spcAft>
                <a:spcPts val="0"/>
              </a:spcAft>
            </a:pPr>
            <a:r>
              <a:rPr lang="it-IT" sz="1600" b="1" spc="50">
                <a:solidFill>
                  <a:srgbClr val="000000"/>
                </a:solidFill>
                <a:latin typeface="Arial" panose="22635452340000000000" pitchFamily="2"/>
              </a:rPr>
              <a:t>- Mantenere le spalle rilassate durante la digitazione, i </a:t>
            </a:r>
          </a:p>
          <a:p>
            <a:pPr marL="548640" marR="548640" indent="0" algn="l">
              <a:lnSpc>
                <a:spcPts val="18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600" b="1" spc="0">
                <a:solidFill>
                  <a:srgbClr val="000000"/>
                </a:solidFill>
                <a:latin typeface="Arial" panose="22635452340000000000" pitchFamily="2"/>
              </a:rPr>
              <a:t>polsi in linea con gli avambracci ed il mouse il più possibile vicino al corpo </a:t>
            </a:r>
          </a:p>
          <a:p>
            <a:pPr marL="457200" marR="731520" indent="0" algn="l">
              <a:lnSpc>
                <a:spcPts val="1900"/>
              </a:lnSpc>
              <a:spcBef>
                <a:spcPts val="2550"/>
              </a:spcBef>
              <a:spcAft>
                <a:spcPts val="3485"/>
              </a:spcAft>
            </a:pPr>
            <a:r>
              <a:rPr lang="it-IT" sz="1600" b="1" spc="0">
                <a:solidFill>
                  <a:srgbClr val="000000"/>
                </a:solidFill>
                <a:latin typeface="Arial" panose="22635452340000000000" pitchFamily="2"/>
              </a:rPr>
              <a:t>- Tastiera e mouse devono essere posti in modo da poter appoggiare gli avambracci sul piano di lavoro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egnaposto testo 53"/>
          <p:cNvSpPr>
            <a:spLocks noGrp="1"/>
          </p:cNvSpPr>
          <p:nvPr>
            <p:ph type="body" idx="10"/>
          </p:nvPr>
        </p:nvSpPr>
        <p:spPr>
          <a:xfrm>
            <a:off x="743585" y="1270000"/>
            <a:ext cx="6172200" cy="1122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9144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850" b="1" spc="-30">
                <a:solidFill>
                  <a:srgbClr val="CC3300"/>
                </a:solidFill>
                <a:latin typeface="Tahoma" panose="22635452340000000000" pitchFamily="2"/>
              </a:rPr>
              <a:t>IL SEDILE </a:t>
            </a:r>
          </a:p>
          <a:p>
            <a:pPr marL="0" marR="320040" indent="0" algn="just">
              <a:lnSpc>
                <a:spcPts val="1800"/>
              </a:lnSpc>
              <a:spcBef>
                <a:spcPts val="84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Tahoma" panose="22635452340000000000" pitchFamily="2"/>
              </a:rPr>
              <a:t>"I </a:t>
            </a: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I sedile di lavoro deve essere stabile, permettere all'utilizzatore una certa libertà di movimento ed una posizione comoda. </a:t>
            </a:r>
          </a:p>
        </p:txBody>
      </p:sp>
      <p:sp>
        <p:nvSpPr>
          <p:cNvPr id="59" name="Segnaposto testo 58"/>
          <p:cNvSpPr>
            <a:spLocks noGrp="1"/>
          </p:cNvSpPr>
          <p:nvPr>
            <p:ph type="body" idx="10"/>
          </p:nvPr>
        </p:nvSpPr>
        <p:spPr>
          <a:xfrm>
            <a:off x="743585" y="5464810"/>
            <a:ext cx="6172200" cy="3895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1900"/>
              </a:lnSpc>
              <a:spcAft>
                <a:spcPts val="0"/>
              </a:spcAft>
            </a:pPr>
            <a:r>
              <a:rPr lang="it-IT" sz="1500" b="1" spc="20">
                <a:solidFill>
                  <a:srgbClr val="000000"/>
                </a:solidFill>
                <a:latin typeface="Tahoma" panose="22635452340000000000" pitchFamily="2"/>
              </a:rPr>
              <a:t>- Avvicinare il sedile al tavolo </a:t>
            </a:r>
          </a:p>
          <a:p>
            <a:pPr marL="0" marR="68580" indent="0" algn="r">
              <a:lnSpc>
                <a:spcPts val="2000"/>
              </a:lnSpc>
              <a:spcBef>
                <a:spcPts val="370"/>
              </a:spcBef>
              <a:spcAft>
                <a:spcPts val="0"/>
              </a:spcAft>
            </a:pPr>
            <a:r>
              <a:rPr lang="it-IT" sz="1500" b="1" spc="20">
                <a:solidFill>
                  <a:srgbClr val="000000"/>
                </a:solidFill>
                <a:latin typeface="Tahoma" panose="22635452340000000000" pitchFamily="2"/>
              </a:rPr>
              <a:t>- Assumere, per quanto possibile, la seguente posizione: </a:t>
            </a:r>
          </a:p>
          <a:p>
            <a:pPr marL="777240" marR="0" indent="182880" algn="l">
              <a:lnSpc>
                <a:spcPts val="2000"/>
              </a:lnSpc>
              <a:spcBef>
                <a:spcPts val="45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0">
                <a:solidFill>
                  <a:srgbClr val="000000"/>
                </a:solidFill>
                <a:latin typeface="Tahoma" panose="22635452340000000000" pitchFamily="2"/>
              </a:rPr>
              <a:t>avambracci appoggiati al piano di lavoro </a:t>
            </a:r>
          </a:p>
          <a:p>
            <a:pPr marL="777240" marR="502920" indent="182880" algn="l">
              <a:lnSpc>
                <a:spcPts val="1800"/>
              </a:lnSpc>
              <a:spcBef>
                <a:spcPts val="895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0">
                <a:solidFill>
                  <a:srgbClr val="000000"/>
                </a:solidFill>
                <a:latin typeface="Tahoma" panose="22635452340000000000" pitchFamily="2"/>
              </a:rPr>
              <a:t>polsi in linea con gli avambracci e non piegati né verso l'alto, né verso il basso </a:t>
            </a:r>
          </a:p>
          <a:p>
            <a:pPr marL="777240" marR="0" indent="182880" algn="l">
              <a:lnSpc>
                <a:spcPts val="2000"/>
              </a:lnSpc>
              <a:spcBef>
                <a:spcPts val="880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45">
                <a:solidFill>
                  <a:srgbClr val="000000"/>
                </a:solidFill>
                <a:latin typeface="Tahoma" panose="22635452340000000000" pitchFamily="2"/>
              </a:rPr>
              <a:t>tronco tra 90° e 110° rispetto al sedile </a:t>
            </a:r>
          </a:p>
          <a:p>
            <a:pPr marL="777240" marR="0" indent="182880" algn="l">
              <a:lnSpc>
                <a:spcPts val="20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30">
                <a:solidFill>
                  <a:srgbClr val="000000"/>
                </a:solidFill>
                <a:latin typeface="Tahoma" panose="22635452340000000000" pitchFamily="2"/>
              </a:rPr>
              <a:t>gambe a 90° rispetto al sedile </a:t>
            </a:r>
          </a:p>
          <a:p>
            <a:pPr marL="685800" marR="0" indent="182880" algn="l">
              <a:lnSpc>
                <a:spcPts val="2000"/>
              </a:lnSpc>
              <a:spcBef>
                <a:spcPts val="380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15">
                <a:solidFill>
                  <a:srgbClr val="000000"/>
                </a:solidFill>
                <a:latin typeface="Tahoma" panose="22635452340000000000" pitchFamily="2"/>
              </a:rPr>
              <a:t>lo schienale deve supportare bene la curva lombare </a:t>
            </a:r>
          </a:p>
          <a:p>
            <a:pPr marL="777240" marR="91440" indent="182880" algn="l">
              <a:lnSpc>
                <a:spcPts val="1800"/>
              </a:lnSpc>
              <a:spcBef>
                <a:spcPts val="2045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0">
                <a:solidFill>
                  <a:srgbClr val="000000"/>
                </a:solidFill>
                <a:latin typeface="Tahoma" panose="22635452340000000000" pitchFamily="2"/>
              </a:rPr>
              <a:t>piedi bene poggiati a terra o, solo se necessario, su poggiapiedi ampio (persone di bassa statura) </a:t>
            </a:r>
          </a:p>
          <a:p>
            <a:pPr marL="777240" marR="411480" indent="182880" algn="l">
              <a:lnSpc>
                <a:spcPts val="1800"/>
              </a:lnSpc>
              <a:spcBef>
                <a:spcPts val="1835"/>
              </a:spcBef>
              <a:spcAft>
                <a:spcPts val="70"/>
              </a:spcAft>
              <a:buFont typeface="Symbol"/>
              <a:buChar char="·"/>
            </a:pPr>
            <a:r>
              <a:rPr lang="it-IT" sz="1500" b="1" spc="0">
                <a:solidFill>
                  <a:srgbClr val="000000"/>
                </a:solidFill>
                <a:latin typeface="Tahoma" panose="22635452340000000000" pitchFamily="2"/>
              </a:rPr>
              <a:t>spalle non contratte quando le braccia digitano o sono appoggiate sui braccioli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testo 61"/>
          <p:cNvSpPr>
            <a:spLocks noGrp="1"/>
          </p:cNvSpPr>
          <p:nvPr>
            <p:ph type="body" idx="10"/>
          </p:nvPr>
        </p:nvSpPr>
        <p:spPr>
          <a:xfrm>
            <a:off x="670560" y="1511300"/>
            <a:ext cx="4356100" cy="514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0" rIns="0" bIns="0" anchor="t">
            <a:normAutofit fontScale="95000"/>
          </a:bodyPr>
          <a:lstStyle/>
          <a:p>
            <a:pPr marL="137160" marR="0" indent="0" algn="l">
              <a:lnSpc>
                <a:spcPts val="2200"/>
              </a:lnSpc>
              <a:spcAft>
                <a:spcPts val="700"/>
              </a:spcAft>
            </a:pPr>
            <a:r>
              <a:rPr lang="it-IT" sz="1850" b="1" spc="70">
                <a:solidFill>
                  <a:srgbClr val="CC3300"/>
                </a:solidFill>
                <a:latin typeface="Tahoma" panose="22635452340000000000" pitchFamily="2"/>
              </a:rPr>
              <a:t>I DISTURBI </a:t>
            </a:r>
          </a:p>
        </p:txBody>
      </p:sp>
      <p:sp>
        <p:nvSpPr>
          <p:cNvPr id="63" name="Segnaposto testo 62"/>
          <p:cNvSpPr>
            <a:spLocks noGrp="1"/>
          </p:cNvSpPr>
          <p:nvPr>
            <p:ph type="body" idx="10"/>
          </p:nvPr>
        </p:nvSpPr>
        <p:spPr>
          <a:xfrm>
            <a:off x="670560" y="2026285"/>
            <a:ext cx="3959225" cy="3246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850" b="1" spc="20">
                <a:solidFill>
                  <a:srgbClr val="000000"/>
                </a:solidFill>
                <a:latin typeface="Tahoma" panose="22635452340000000000" pitchFamily="2"/>
              </a:rPr>
              <a:t>L'uso, anche prolungato di </a:t>
            </a:r>
          </a:p>
          <a:p>
            <a:pPr marL="0" marR="0" indent="0" algn="l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20">
                <a:solidFill>
                  <a:srgbClr val="000000"/>
                </a:solidFill>
                <a:latin typeface="Tahoma" panose="22635452340000000000" pitchFamily="2"/>
              </a:rPr>
              <a:t>apparecchiature munite di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40">
                <a:solidFill>
                  <a:srgbClr val="000000"/>
                </a:solidFill>
                <a:latin typeface="Tahoma" panose="22635452340000000000" pitchFamily="2"/>
              </a:rPr>
              <a:t>videoterminali, allo stato attuale </a:t>
            </a:r>
          </a:p>
          <a:p>
            <a:pPr marL="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15">
                <a:solidFill>
                  <a:srgbClr val="000000"/>
                </a:solidFill>
                <a:latin typeface="Tahoma" panose="22635452340000000000" pitchFamily="2"/>
              </a:rPr>
              <a:t>delle conoscenze scientifiche, non </a:t>
            </a:r>
          </a:p>
          <a:p>
            <a:pPr marL="0" marR="0" indent="0" algn="l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000000"/>
                </a:solidFill>
                <a:latin typeface="Tahoma" panose="22635452340000000000" pitchFamily="2"/>
              </a:rPr>
              <a:t>provoca direttamente malattie </a:t>
            </a:r>
          </a:p>
          <a:p>
            <a:pPr marL="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70">
                <a:solidFill>
                  <a:srgbClr val="000000"/>
                </a:solidFill>
                <a:latin typeface="Tahoma" panose="22635452340000000000" pitchFamily="2"/>
              </a:rPr>
              <a:t>vere e proprie, né oculari, né di </a:t>
            </a:r>
          </a:p>
          <a:p>
            <a:pPr marL="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55">
                <a:solidFill>
                  <a:srgbClr val="000000"/>
                </a:solidFill>
                <a:latin typeface="Tahoma" panose="22635452340000000000" pitchFamily="2"/>
              </a:rPr>
              <a:t>altri organi o apparati. Un uso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45">
                <a:solidFill>
                  <a:srgbClr val="000000"/>
                </a:solidFill>
                <a:latin typeface="Tahoma" panose="22635452340000000000" pitchFamily="2"/>
              </a:rPr>
              <a:t>scorretto può però determinare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35">
                <a:solidFill>
                  <a:srgbClr val="000000"/>
                </a:solidFill>
                <a:latin typeface="Tahoma" panose="22635452340000000000" pitchFamily="2"/>
              </a:rPr>
              <a:t>l'insorgenza di disturbi o mettere </a:t>
            </a:r>
          </a:p>
          <a:p>
            <a:pPr marL="0" marR="0" indent="0" algn="l">
              <a:lnSpc>
                <a:spcPts val="2200"/>
              </a:lnSpc>
              <a:spcBef>
                <a:spcPts val="30"/>
              </a:spcBef>
              <a:spcAft>
                <a:spcPts val="0"/>
              </a:spcAft>
            </a:pPr>
            <a:r>
              <a:rPr lang="it-IT" sz="1850" b="1" spc="35">
                <a:solidFill>
                  <a:srgbClr val="000000"/>
                </a:solidFill>
                <a:latin typeface="Tahoma" panose="22635452340000000000" pitchFamily="2"/>
              </a:rPr>
              <a:t>in evidenza preesistenti o </a:t>
            </a:r>
          </a:p>
        </p:txBody>
      </p:sp>
      <p:sp>
        <p:nvSpPr>
          <p:cNvPr id="64" name="Segnaposto testo 63"/>
          <p:cNvSpPr>
            <a:spLocks noGrp="1"/>
          </p:cNvSpPr>
          <p:nvPr>
            <p:ph type="body" idx="10"/>
          </p:nvPr>
        </p:nvSpPr>
        <p:spPr>
          <a:xfrm>
            <a:off x="670560" y="5273040"/>
            <a:ext cx="4356100" cy="4163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850" b="1" spc="60">
                <a:solidFill>
                  <a:srgbClr val="000000"/>
                </a:solidFill>
                <a:latin typeface="Tahoma" panose="22635452340000000000" pitchFamily="2"/>
              </a:rPr>
              <a:t>sopraggiunti difetti di rifrazione e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5">
                <a:solidFill>
                  <a:srgbClr val="000000"/>
                </a:solidFill>
                <a:latin typeface="Tahoma" panose="22635452340000000000" pitchFamily="2"/>
              </a:rPr>
              <a:t>di accomodazione oculare, creando </a:t>
            </a:r>
          </a:p>
          <a:p>
            <a:pPr marL="0" marR="0" indent="0" algn="l">
              <a:lnSpc>
                <a:spcPts val="2200"/>
              </a:lnSpc>
              <a:spcBef>
                <a:spcPts val="80"/>
              </a:spcBef>
              <a:spcAft>
                <a:spcPts val="0"/>
              </a:spcAft>
            </a:pPr>
            <a:r>
              <a:rPr lang="it-IT" sz="1850" b="1" spc="40">
                <a:solidFill>
                  <a:srgbClr val="000000"/>
                </a:solidFill>
                <a:latin typeface="Tahoma" panose="22635452340000000000" pitchFamily="2"/>
              </a:rPr>
              <a:t>problemi di benessere psico-fisico,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000000"/>
                </a:solidFill>
                <a:latin typeface="Tahoma" panose="22635452340000000000" pitchFamily="2"/>
              </a:rPr>
              <a:t>generalmente reversibili e </a:t>
            </a:r>
          </a:p>
          <a:p>
            <a:pPr marL="0" marR="0" indent="0" algn="l">
              <a:lnSpc>
                <a:spcPts val="2100"/>
              </a:lnSpc>
              <a:spcBef>
                <a:spcPts val="150"/>
              </a:spcBef>
              <a:spcAft>
                <a:spcPts val="0"/>
              </a:spcAft>
            </a:pPr>
            <a:r>
              <a:rPr lang="it-IT" sz="1850" b="1" spc="20">
                <a:solidFill>
                  <a:srgbClr val="000000"/>
                </a:solidFill>
                <a:latin typeface="Tahoma" panose="22635452340000000000" pitchFamily="2"/>
              </a:rPr>
              <a:t>facilmente prevenibili. </a:t>
            </a:r>
          </a:p>
          <a:p>
            <a:pPr marL="914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40">
                <a:solidFill>
                  <a:srgbClr val="000000"/>
                </a:solidFill>
                <a:latin typeface="Tahoma" panose="22635452340000000000" pitchFamily="2"/>
              </a:rPr>
              <a:t>E utile </a:t>
            </a:r>
            <a:r>
              <a:rPr lang="it-IT" sz="1900" b="1" i="1" u="sng" spc="40">
                <a:solidFill>
                  <a:srgbClr val="000000"/>
                </a:solidFill>
                <a:latin typeface="Bookman Old Style" panose="22635452340000000000" pitchFamily="1"/>
              </a:rPr>
              <a:t>conoscere per prevenire: </a:t>
            </a:r>
          </a:p>
          <a:p>
            <a:pPr marL="822960" marR="0" indent="502920" algn="l">
              <a:lnSpc>
                <a:spcPts val="2200"/>
              </a:lnSpc>
              <a:spcBef>
                <a:spcPts val="950"/>
              </a:spcBef>
              <a:spcAft>
                <a:spcPts val="0"/>
              </a:spcAft>
              <a:buFont typeface="Tahoma"/>
              <a:buAutoNum type="alphaLcPeriod"/>
            </a:pPr>
            <a:r>
              <a:rPr lang="it-IT" sz="1850" b="1" spc="-25">
                <a:solidFill>
                  <a:srgbClr val="000000"/>
                </a:solidFill>
                <a:latin typeface="Tahoma" panose="22635452340000000000" pitchFamily="2"/>
              </a:rPr>
              <a:t>disturbi oculo-visivi </a:t>
            </a:r>
          </a:p>
          <a:p>
            <a:pPr marL="822960" marR="0" indent="502920" algn="l">
              <a:lnSpc>
                <a:spcPts val="2200"/>
              </a:lnSpc>
              <a:spcBef>
                <a:spcPts val="1195"/>
              </a:spcBef>
              <a:spcAft>
                <a:spcPts val="0"/>
              </a:spcAft>
              <a:buFont typeface="Tahoma"/>
              <a:buAutoNum type="alphaLcPeriod"/>
            </a:pPr>
            <a:r>
              <a:rPr lang="it-IT" sz="1850" b="1" spc="-40">
                <a:solidFill>
                  <a:srgbClr val="000000"/>
                </a:solidFill>
                <a:latin typeface="Tahoma" panose="22635452340000000000" pitchFamily="2"/>
              </a:rPr>
              <a:t>disturbi muscolo-scheletrici </a:t>
            </a:r>
          </a:p>
          <a:p>
            <a:pPr marL="822960" marR="0" indent="228600" algn="l">
              <a:lnSpc>
                <a:spcPts val="23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-"/>
            </a:pPr>
            <a:r>
              <a:rPr lang="it-IT" sz="1850" b="1" spc="-10">
                <a:solidFill>
                  <a:srgbClr val="000000"/>
                </a:solidFill>
                <a:latin typeface="Tahoma" panose="22635452340000000000" pitchFamily="2"/>
              </a:rPr>
              <a:t>disturbi agli arti superiori </a:t>
            </a:r>
          </a:p>
          <a:p>
            <a:pPr marL="822960" marR="0" indent="228600" algn="l">
              <a:lnSpc>
                <a:spcPts val="2300"/>
              </a:lnSpc>
              <a:spcBef>
                <a:spcPts val="900"/>
              </a:spcBef>
              <a:spcAft>
                <a:spcPts val="0"/>
              </a:spcAft>
              <a:buFont typeface="Symbol"/>
              <a:buChar char="-"/>
            </a:pPr>
            <a:r>
              <a:rPr lang="it-IT" sz="1850" b="1" spc="-10">
                <a:solidFill>
                  <a:srgbClr val="000000"/>
                </a:solidFill>
                <a:latin typeface="Tahoma" panose="22635452340000000000" pitchFamily="2"/>
              </a:rPr>
              <a:t>disturbi a collo e spalle </a:t>
            </a:r>
          </a:p>
          <a:p>
            <a:pPr marL="822960" marR="0" indent="228600" algn="l">
              <a:lnSpc>
                <a:spcPts val="2200"/>
              </a:lnSpc>
              <a:spcBef>
                <a:spcPts val="895"/>
              </a:spcBef>
              <a:spcAft>
                <a:spcPts val="0"/>
              </a:spcAft>
              <a:buFont typeface="Symbol"/>
              <a:buChar char="-"/>
            </a:pPr>
            <a:r>
              <a:rPr lang="it-IT" sz="1850" b="1" spc="-80">
                <a:solidFill>
                  <a:srgbClr val="000000"/>
                </a:solidFill>
                <a:latin typeface="Tahoma" panose="22635452340000000000" pitchFamily="2"/>
              </a:rPr>
              <a:t>lombalgia </a:t>
            </a:r>
          </a:p>
          <a:p>
            <a:pPr marL="822960" marR="0" indent="0" algn="l">
              <a:lnSpc>
                <a:spcPts val="2200"/>
              </a:lnSpc>
              <a:spcBef>
                <a:spcPts val="420"/>
              </a:spcBef>
              <a:spcAft>
                <a:spcPts val="20"/>
              </a:spcAft>
            </a:pPr>
            <a:r>
              <a:rPr lang="it-IT" sz="1850" b="1" spc="75">
                <a:solidFill>
                  <a:srgbClr val="000000"/>
                </a:solidFill>
                <a:latin typeface="Tahoma" panose="22635452340000000000" pitchFamily="2"/>
              </a:rPr>
              <a:t>c) stress psico-fisico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7825" y="428625"/>
            <a:ext cx="6804025" cy="1782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1650" cy="9131935"/>
          </a:xfrm>
          <a:prstGeom prst="rect">
            <a:avLst/>
          </a:prstGeom>
          <a:solidFill>
            <a:srgbClr val="F9ECD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55520" y="3755390"/>
            <a:ext cx="2780030" cy="3346450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idx="10"/>
          </p:nvPr>
        </p:nvSpPr>
        <p:spPr>
          <a:xfrm>
            <a:off x="1438909" y="780415"/>
            <a:ext cx="4933215" cy="2974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6175" rIns="0" bIns="0" anchor="t"/>
          <a:lstStyle/>
          <a:p>
            <a:pPr marL="0" marR="0" indent="0" algn="l">
              <a:lnSpc>
                <a:spcPts val="5900"/>
              </a:lnSpc>
              <a:spcAft>
                <a:spcPts val="0"/>
              </a:spcAft>
            </a:pPr>
            <a:r>
              <a:rPr lang="it-IT" sz="5300" b="1" spc="-225" dirty="0">
                <a:solidFill>
                  <a:srgbClr val="7F0000"/>
                </a:solidFill>
                <a:latin typeface="Arial Narrow" panose="22635452340000000000" pitchFamily="2"/>
              </a:rPr>
              <a:t>Il </a:t>
            </a:r>
            <a:r>
              <a:rPr lang="it-IT" sz="5300" b="1" spc="140" dirty="0">
                <a:solidFill>
                  <a:srgbClr val="7F0000"/>
                </a:solidFill>
                <a:latin typeface="Arial Narrow" panose="22635452340000000000" pitchFamily="2"/>
              </a:rPr>
              <a:t>videoterminale 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idx="10"/>
          </p:nvPr>
        </p:nvSpPr>
        <p:spPr>
          <a:xfrm>
            <a:off x="1438910" y="7623175"/>
            <a:ext cx="4432300" cy="2289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1325880" marR="0" indent="0" algn="l">
              <a:lnSpc>
                <a:spcPts val="2800"/>
              </a:lnSpc>
              <a:spcAft>
                <a:spcPts val="0"/>
              </a:spcAft>
            </a:pPr>
            <a:r>
              <a:rPr lang="it-IT" sz="2550" b="1" spc="40">
                <a:solidFill>
                  <a:srgbClr val="7F0000"/>
                </a:solidFill>
                <a:latin typeface="Arial Narrow" panose="22635452340000000000" pitchFamily="2"/>
              </a:rPr>
              <a:t>Consigli pratici </a:t>
            </a:r>
          </a:p>
          <a:p>
            <a:pPr marL="0" marR="0" indent="0" algn="r">
              <a:lnSpc>
                <a:spcPts val="2800"/>
              </a:lnSpc>
              <a:spcBef>
                <a:spcPts val="245"/>
              </a:spcBef>
              <a:spcAft>
                <a:spcPts val="0"/>
              </a:spcAft>
            </a:pPr>
            <a:r>
              <a:rPr lang="it-IT" sz="2550" b="1" spc="95">
                <a:solidFill>
                  <a:srgbClr val="7F0000"/>
                </a:solidFill>
                <a:latin typeface="Arial Narrow" panose="22635452340000000000" pitchFamily="2"/>
              </a:rPr>
              <a:t>per riconoscere e prevenire </a:t>
            </a:r>
          </a:p>
          <a:p>
            <a:pPr marL="1325880" marR="0" indent="0" algn="l">
              <a:lnSpc>
                <a:spcPts val="2800"/>
              </a:lnSpc>
              <a:spcBef>
                <a:spcPts val="135"/>
              </a:spcBef>
              <a:spcAft>
                <a:spcPts val="8805"/>
              </a:spcAft>
            </a:pPr>
            <a:r>
              <a:rPr lang="it-IT" sz="2550" b="1" spc="90">
                <a:solidFill>
                  <a:srgbClr val="7F0000"/>
                </a:solidFill>
                <a:latin typeface="Arial Narrow" panose="22635452340000000000" pitchFamily="2"/>
              </a:rPr>
              <a:t>i rischi da VDT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gnaposto testo 68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DF1D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7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151120" y="5486400"/>
            <a:ext cx="1713230" cy="3121025"/>
          </a:xfrm>
          <a:prstGeom prst="rect">
            <a:avLst/>
          </a:prstGeom>
        </p:spPr>
      </p:pic>
      <p:sp>
        <p:nvSpPr>
          <p:cNvPr id="74" name="Segnaposto testo 73"/>
          <p:cNvSpPr>
            <a:spLocks noGrp="1"/>
          </p:cNvSpPr>
          <p:nvPr>
            <p:ph type="body" idx="10"/>
          </p:nvPr>
        </p:nvSpPr>
        <p:spPr>
          <a:xfrm>
            <a:off x="3124200" y="5224145"/>
            <a:ext cx="2014220" cy="475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7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31520" y="2377440"/>
            <a:ext cx="1828800" cy="1694815"/>
          </a:xfrm>
          <a:prstGeom prst="rect">
            <a:avLst/>
          </a:prstGeom>
        </p:spPr>
      </p:pic>
      <p:sp>
        <p:nvSpPr>
          <p:cNvPr id="72" name="Segnaposto testo 71"/>
          <p:cNvSpPr>
            <a:spLocks noGrp="1"/>
          </p:cNvSpPr>
          <p:nvPr>
            <p:ph type="body" idx="10"/>
          </p:nvPr>
        </p:nvSpPr>
        <p:spPr>
          <a:xfrm>
            <a:off x="762000" y="780415"/>
            <a:ext cx="5537200" cy="1036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97560" rIns="0" bIns="0" anchor="t">
            <a:normAutofit fontScale="55000" lnSpcReduction="20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750" b="1" spc="55">
                <a:solidFill>
                  <a:srgbClr val="CC3300"/>
                </a:solidFill>
                <a:latin typeface="Tahoma" panose="22635452340000000000" pitchFamily="2"/>
              </a:rPr>
              <a:t>DISTURBI </a:t>
            </a:r>
            <a:r>
              <a:rPr lang="it-IT" sz="1850" b="1" i="1" spc="55">
                <a:solidFill>
                  <a:srgbClr val="CC3300"/>
                </a:solidFill>
                <a:latin typeface="Arial" panose="22635452340000000000" pitchFamily="2"/>
              </a:rPr>
              <a:t>OCULO-VISIVT </a:t>
            </a:r>
          </a:p>
        </p:txBody>
      </p:sp>
      <p:sp>
        <p:nvSpPr>
          <p:cNvPr id="73" name="Segnaposto testo 72"/>
          <p:cNvSpPr>
            <a:spLocks noGrp="1"/>
          </p:cNvSpPr>
          <p:nvPr>
            <p:ph type="body" idx="10"/>
          </p:nvPr>
        </p:nvSpPr>
        <p:spPr>
          <a:xfrm>
            <a:off x="3124200" y="1816735"/>
            <a:ext cx="3175000" cy="3407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6995" rIns="0" bIns="0" anchor="t">
            <a:normAutofit fontScale="95000"/>
          </a:bodyPr>
          <a:lstStyle/>
          <a:p>
            <a:pPr marL="457200" marR="0" indent="182880" algn="l">
              <a:lnSpc>
                <a:spcPts val="2200"/>
              </a:lnSpc>
              <a:spcAft>
                <a:spcPts val="0"/>
              </a:spcAft>
              <a:buFont typeface="Wingdings"/>
              <a:buChar char="·"/>
            </a:pPr>
            <a:r>
              <a:rPr lang="it-IT" sz="1750" b="1" spc="0">
                <a:solidFill>
                  <a:srgbClr val="000000"/>
                </a:solidFill>
                <a:latin typeface="Tahoma" panose="22635452340000000000" pitchFamily="2"/>
              </a:rPr>
              <a:t>bruciore </a:t>
            </a:r>
          </a:p>
          <a:p>
            <a:pPr marL="0" marR="0" indent="228600" algn="l">
              <a:lnSpc>
                <a:spcPts val="2200"/>
              </a:lnSpc>
              <a:spcBef>
                <a:spcPts val="102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-15">
                <a:solidFill>
                  <a:srgbClr val="000000"/>
                </a:solidFill>
                <a:latin typeface="Tahoma" panose="22635452340000000000" pitchFamily="2"/>
              </a:rPr>
              <a:t>ammiccamento frequente </a:t>
            </a:r>
          </a:p>
          <a:p>
            <a:pPr marL="457200" marR="0" indent="182880" algn="l">
              <a:lnSpc>
                <a:spcPts val="2200"/>
              </a:lnSpc>
              <a:spcBef>
                <a:spcPts val="980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-15">
                <a:solidFill>
                  <a:srgbClr val="000000"/>
                </a:solidFill>
                <a:latin typeface="Tahoma" panose="22635452340000000000" pitchFamily="2"/>
              </a:rPr>
              <a:t>lacrimazione </a:t>
            </a:r>
          </a:p>
          <a:p>
            <a:pPr marL="0" marR="0" indent="228600" algn="l">
              <a:lnSpc>
                <a:spcPts val="2200"/>
              </a:lnSpc>
              <a:spcBef>
                <a:spcPts val="99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-15">
                <a:solidFill>
                  <a:srgbClr val="000000"/>
                </a:solidFill>
                <a:latin typeface="Tahoma" panose="22635452340000000000" pitchFamily="2"/>
              </a:rPr>
              <a:t>secchezza </a:t>
            </a:r>
          </a:p>
          <a:p>
            <a:pPr marL="457200" marR="0" indent="182880" algn="l">
              <a:lnSpc>
                <a:spcPts val="2200"/>
              </a:lnSpc>
              <a:spcBef>
                <a:spcPts val="101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20">
                <a:solidFill>
                  <a:srgbClr val="000000"/>
                </a:solidFill>
                <a:latin typeface="Tahoma" panose="22635452340000000000" pitchFamily="2"/>
              </a:rPr>
              <a:t>stanchezza alla lettura </a:t>
            </a:r>
          </a:p>
          <a:p>
            <a:pPr marL="0" marR="0" indent="228600" algn="l">
              <a:lnSpc>
                <a:spcPts val="2200"/>
              </a:lnSpc>
              <a:spcBef>
                <a:spcPts val="98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-20">
                <a:solidFill>
                  <a:srgbClr val="000000"/>
                </a:solidFill>
                <a:latin typeface="Tahoma" panose="22635452340000000000" pitchFamily="2"/>
              </a:rPr>
              <a:t>visione annebbiata </a:t>
            </a:r>
          </a:p>
          <a:p>
            <a:pPr marL="0" marR="0" indent="228600" algn="l">
              <a:lnSpc>
                <a:spcPts val="2200"/>
              </a:lnSpc>
              <a:spcBef>
                <a:spcPts val="101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20">
                <a:solidFill>
                  <a:srgbClr val="000000"/>
                </a:solidFill>
                <a:latin typeface="Tahoma" panose="22635452340000000000" pitchFamily="2"/>
              </a:rPr>
              <a:t>fastidio alla luce </a:t>
            </a:r>
          </a:p>
          <a:p>
            <a:pPr marL="457200" marR="0" indent="182880" algn="l">
              <a:lnSpc>
                <a:spcPts val="2200"/>
              </a:lnSpc>
              <a:spcBef>
                <a:spcPts val="1000"/>
              </a:spcBef>
              <a:spcAft>
                <a:spcPts val="4415"/>
              </a:spcAft>
              <a:buFont typeface="Wingdings"/>
              <a:buChar char="·"/>
            </a:pPr>
            <a:r>
              <a:rPr lang="it-IT" sz="1750" b="1" spc="85">
                <a:solidFill>
                  <a:srgbClr val="000000"/>
                </a:solidFill>
                <a:latin typeface="Tahoma" panose="22635452340000000000" pitchFamily="2"/>
              </a:rPr>
              <a:t>mal di testa </a:t>
            </a:r>
          </a:p>
        </p:txBody>
      </p:sp>
      <p:sp>
        <p:nvSpPr>
          <p:cNvPr id="75" name="Segnaposto testo 74"/>
          <p:cNvSpPr>
            <a:spLocks noGrp="1"/>
          </p:cNvSpPr>
          <p:nvPr>
            <p:ph type="body" idx="10"/>
          </p:nvPr>
        </p:nvSpPr>
        <p:spPr>
          <a:xfrm>
            <a:off x="762000" y="5699760"/>
            <a:ext cx="4330700" cy="2758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0345" rIns="0" bIns="0" anchor="t">
            <a:normAutofit fontScale="95000"/>
          </a:bodyPr>
          <a:lstStyle/>
          <a:p>
            <a:pPr marL="22860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750" b="1" spc="30">
                <a:solidFill>
                  <a:srgbClr val="CC3300"/>
                </a:solidFill>
                <a:latin typeface="Tahoma" panose="22635452340000000000" pitchFamily="2"/>
              </a:rPr>
              <a:t>POSSIBILI </a:t>
            </a:r>
            <a:r>
              <a:rPr lang="it-IT" sz="1850" b="1" i="1" spc="30">
                <a:solidFill>
                  <a:srgbClr val="CC3300"/>
                </a:solidFill>
                <a:latin typeface="Arial" panose="22635452340000000000" pitchFamily="2"/>
              </a:rPr>
              <a:t>CAUSE </a:t>
            </a:r>
          </a:p>
          <a:p>
            <a:pPr marL="457200" marR="0" indent="182880" algn="l">
              <a:lnSpc>
                <a:spcPts val="2000"/>
              </a:lnSpc>
              <a:spcBef>
                <a:spcPts val="620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15">
                <a:solidFill>
                  <a:srgbClr val="000000"/>
                </a:solidFill>
                <a:latin typeface="Tahoma" panose="22635452340000000000" pitchFamily="2"/>
              </a:rPr>
              <a:t>abbagli diretti e riflessi </a:t>
            </a:r>
          </a:p>
          <a:p>
            <a:pPr marL="457200" marR="182880" indent="182880" algn="l">
              <a:lnSpc>
                <a:spcPts val="1800"/>
              </a:lnSpc>
              <a:spcBef>
                <a:spcPts val="2810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contrasti eccessivi di luminosità tra schermo e ambiente </a:t>
            </a:r>
          </a:p>
          <a:p>
            <a:pPr marL="457200" marR="91440" indent="182880" algn="l">
              <a:lnSpc>
                <a:spcPts val="1800"/>
              </a:lnSpc>
              <a:spcBef>
                <a:spcPts val="1835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prolungata fissità dello sguardo sullo schermo </a:t>
            </a:r>
          </a:p>
        </p:txBody>
      </p:sp>
      <p:sp>
        <p:nvSpPr>
          <p:cNvPr id="76" name="Segnaposto testo 75"/>
          <p:cNvSpPr>
            <a:spLocks noGrp="1"/>
          </p:cNvSpPr>
          <p:nvPr>
            <p:ph type="body" idx="10"/>
          </p:nvPr>
        </p:nvSpPr>
        <p:spPr>
          <a:xfrm>
            <a:off x="762000" y="8458200"/>
            <a:ext cx="4456430" cy="434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457200" marR="0" indent="18288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it-IT" sz="1550" b="1" spc="-5">
                <a:solidFill>
                  <a:srgbClr val="000000"/>
                </a:solidFill>
                <a:latin typeface="Tahoma" panose="22635452340000000000" pitchFamily="2"/>
              </a:rPr>
              <a:t>difetti visivi non corretti o mal corretti </a:t>
            </a:r>
          </a:p>
        </p:txBody>
      </p:sp>
      <p:sp>
        <p:nvSpPr>
          <p:cNvPr id="77" name="Segnaposto testo 76"/>
          <p:cNvSpPr>
            <a:spLocks noGrp="1"/>
          </p:cNvSpPr>
          <p:nvPr>
            <p:ph type="body" idx="10"/>
          </p:nvPr>
        </p:nvSpPr>
        <p:spPr>
          <a:xfrm>
            <a:off x="762000" y="8893175"/>
            <a:ext cx="5537200" cy="1021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/>
          <a:lstStyle/>
          <a:p>
            <a:pPr marL="457200" marR="0" indent="182880" algn="l">
              <a:lnSpc>
                <a:spcPts val="2000"/>
              </a:lnSpc>
              <a:spcAft>
                <a:spcPts val="5985"/>
              </a:spcAft>
              <a:buFont typeface="Symbol"/>
              <a:buChar char="·"/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aria troppo secca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61670" y="2533015"/>
            <a:ext cx="2044700" cy="1673225"/>
          </a:xfrm>
          <a:prstGeom prst="rect">
            <a:avLst/>
          </a:prstGeom>
        </p:spPr>
      </p:pic>
      <p:pic>
        <p:nvPicPr>
          <p:cNvPr id="9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85470" y="7388225"/>
            <a:ext cx="1419860" cy="2048510"/>
          </a:xfrm>
          <a:prstGeom prst="rect">
            <a:avLst/>
          </a:prstGeom>
        </p:spPr>
      </p:pic>
      <p:sp>
        <p:nvSpPr>
          <p:cNvPr id="82" name="Segnaposto testo 81"/>
          <p:cNvSpPr>
            <a:spLocks noGrp="1"/>
          </p:cNvSpPr>
          <p:nvPr>
            <p:ph type="body" idx="10"/>
          </p:nvPr>
        </p:nvSpPr>
        <p:spPr>
          <a:xfrm>
            <a:off x="585470" y="1181100"/>
            <a:ext cx="6299200" cy="1113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228600" marR="0" indent="0" algn="l">
              <a:lnSpc>
                <a:spcPts val="2200"/>
              </a:lnSpc>
              <a:spcAft>
                <a:spcPts val="6280"/>
              </a:spcAft>
            </a:pPr>
            <a:r>
              <a:rPr lang="it-IT" sz="1850" b="1" spc="-40">
                <a:solidFill>
                  <a:srgbClr val="CC3300"/>
                </a:solidFill>
                <a:latin typeface="Tahoma" panose="22635452340000000000" pitchFamily="2"/>
              </a:rPr>
              <a:t>DISTURBI </a:t>
            </a:r>
            <a:r>
              <a:rPr lang="it-IT" sz="1900" b="1" i="1" spc="-40">
                <a:solidFill>
                  <a:srgbClr val="CC3300"/>
                </a:solidFill>
                <a:latin typeface="Arial" panose="22635452340000000000" pitchFamily="2"/>
              </a:rPr>
              <a:t>MUSCOLO-SCHELETRICI </a:t>
            </a:r>
          </a:p>
        </p:txBody>
      </p:sp>
      <p:graphicFrame>
        <p:nvGraphicFramePr>
          <p:cNvPr id="85" name="table 85"/>
          <p:cNvGraphicFramePr>
            <a:graphicFrameLocks noGrp="1"/>
          </p:cNvGraphicFramePr>
          <p:nvPr/>
        </p:nvGraphicFramePr>
        <p:xfrm>
          <a:off x="585470" y="2294890"/>
          <a:ext cx="6299200" cy="1915160"/>
        </p:xfrm>
        <a:graphic>
          <a:graphicData uri="http://schemas.openxmlformats.org/drawingml/2006/table">
            <a:tbl>
              <a:tblPr/>
              <a:tblGrid>
                <a:gridCol w="21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516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490"/>
                        </a:spcAft>
                      </a:pPr>
                      <a:r>
                        <a:rPr lang="it-IT" sz="1500" b="1" spc="0">
                          <a:solidFill>
                            <a:srgbClr val="000000"/>
                          </a:solidFill>
                          <a:latin typeface="Tahoma" panose="22635452340000000000" pitchFamily="2"/>
                        </a:rPr>
                        <a:t>Lavorare a lungo al videoterminale sottopone alcuni muscoli ed articolazioni a posture fisse, mentre i muscoli delle mani e delle braccia si muovono frequentemente. Queste tensioni muscolari nel tempo possono favorire l'insorgenza di dolore.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" name="Segnaposto testo 86"/>
          <p:cNvSpPr>
            <a:spLocks noGrp="1"/>
          </p:cNvSpPr>
          <p:nvPr>
            <p:ph type="body" idx="10"/>
          </p:nvPr>
        </p:nvSpPr>
        <p:spPr>
          <a:xfrm>
            <a:off x="585470" y="5535930"/>
            <a:ext cx="6299200" cy="175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45720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850" b="1" spc="-60">
                <a:solidFill>
                  <a:srgbClr val="CC3300"/>
                </a:solidFill>
                <a:latin typeface="Tahoma" panose="22635452340000000000" pitchFamily="2"/>
              </a:rPr>
              <a:t>SINTOMI </a:t>
            </a:r>
          </a:p>
          <a:p>
            <a:pPr marL="320040" marR="0" indent="0" algn="l">
              <a:lnSpc>
                <a:spcPts val="1900"/>
              </a:lnSpc>
              <a:spcBef>
                <a:spcPts val="2740"/>
              </a:spcBef>
              <a:spcAft>
                <a:spcPts val="4940"/>
              </a:spcAft>
            </a:pPr>
            <a:r>
              <a:rPr lang="it-IT" sz="1500" b="1" spc="0">
                <a:solidFill>
                  <a:srgbClr val="000000"/>
                </a:solidFill>
                <a:latin typeface="Tahoma" panose="22635452340000000000" pitchFamily="2"/>
              </a:rPr>
              <a:t>dolori alle articolazioni del braccio o della mano durante i movimenti. </a:t>
            </a:r>
          </a:p>
        </p:txBody>
      </p: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585470" y="7288530"/>
          <a:ext cx="6299200" cy="2148205"/>
        </p:xfrm>
        <a:graphic>
          <a:graphicData uri="http://schemas.openxmlformats.org/drawingml/2006/table">
            <a:tbl>
              <a:tblPr/>
              <a:tblGrid>
                <a:gridCol w="141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820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 marR="16002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spc="0">
                          <a:solidFill>
                            <a:srgbClr val="000000"/>
                          </a:solidFill>
                          <a:latin typeface="Tahoma" panose="22635452340000000000" pitchFamily="2"/>
                        </a:rPr>
                        <a:t>accentuazione dei disturbi da indolenzimento, fastidio e </a:t>
                      </a:r>
                      <a:r>
                        <a:rPr lang="it-IT" sz="1600" b="1" i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"senso di peso" </a:t>
                      </a:r>
                      <a:r>
                        <a:rPr lang="it-IT" sz="1500" b="1" spc="0">
                          <a:solidFill>
                            <a:srgbClr val="000000"/>
                          </a:solidFill>
                          <a:latin typeface="Tahoma" panose="22635452340000000000" pitchFamily="2"/>
                        </a:rPr>
                        <a:t>al collo. Dolori al collo e alle braccia. </a:t>
                      </a:r>
                    </a:p>
                    <a:p>
                      <a:pPr marL="0" marR="326390" indent="0" algn="r">
                        <a:lnSpc>
                          <a:spcPts val="2000"/>
                        </a:lnSpc>
                        <a:spcBef>
                          <a:spcPts val="6950"/>
                        </a:spcBef>
                        <a:spcAft>
                          <a:spcPts val="2110"/>
                        </a:spcAft>
                      </a:pPr>
                      <a:r>
                        <a:rPr lang="it-IT" sz="1500" b="1" spc="15">
                          <a:solidFill>
                            <a:srgbClr val="000000"/>
                          </a:solidFill>
                          <a:latin typeface="Tahoma" panose="22635452340000000000" pitchFamily="2"/>
                        </a:rPr>
                        <a:t>dolore localizzato nella regione lombare.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egnaposto testo 93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BEFD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9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877695" y="7787640"/>
            <a:ext cx="3834130" cy="1859280"/>
          </a:xfrm>
          <a:prstGeom prst="rect">
            <a:avLst/>
          </a:prstGeom>
        </p:spPr>
      </p:pic>
      <p:sp>
        <p:nvSpPr>
          <p:cNvPr id="95" name="Segnaposto testo 94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7007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3135" rIns="0" bIns="0" anchor="t">
            <a:normAutofit fontScale="95000"/>
          </a:bodyPr>
          <a:lstStyle/>
          <a:p>
            <a:pPr marL="54864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2000" b="1" spc="20">
                <a:solidFill>
                  <a:srgbClr val="CC3300"/>
                </a:solidFill>
                <a:latin typeface="Times New Roman" panose="22635452340000000000" pitchFamily="1"/>
              </a:rPr>
              <a:t>POSSIBILI </a:t>
            </a:r>
            <a:r>
              <a:rPr lang="it-IT" sz="1650" b="1" i="1" spc="20">
                <a:solidFill>
                  <a:srgbClr val="CC3300"/>
                </a:solidFill>
                <a:latin typeface="Verdana" panose="22635452340000000000" pitchFamily="2"/>
              </a:rPr>
              <a:t>CAUSE </a:t>
            </a:r>
          </a:p>
          <a:p>
            <a:pPr marL="411480" marR="0" indent="0" algn="l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1550" b="1" spc="5">
                <a:solidFill>
                  <a:srgbClr val="000000"/>
                </a:solidFill>
                <a:latin typeface="Tahoma" panose="22635452340000000000" pitchFamily="2"/>
              </a:rPr>
              <a:t>&gt;errata disposizione e regolazione di arredi e computer </a:t>
            </a:r>
          </a:p>
          <a:p>
            <a:pPr marL="411480" marR="548640" indent="0" algn="l">
              <a:lnSpc>
                <a:spcPts val="1900"/>
              </a:lnSpc>
              <a:spcBef>
                <a:spcPts val="990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&gt;postazione non </a:t>
            </a:r>
            <a:r>
              <a:rPr lang="it-IT" sz="1400" b="1" i="1" spc="0">
                <a:solidFill>
                  <a:srgbClr val="000000"/>
                </a:solidFill>
                <a:latin typeface="Verdana" panose="22635452340000000000" pitchFamily="2"/>
              </a:rPr>
              <a:t>"ergonortíca" </a:t>
            </a: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(in altre parole, difficilmente adattabile alle proprie esigenze) </a:t>
            </a:r>
          </a:p>
          <a:p>
            <a:pPr marL="411480" marR="0" indent="0" algn="l">
              <a:lnSpc>
                <a:spcPts val="2000"/>
              </a:lnSpc>
              <a:spcBef>
                <a:spcPts val="1725"/>
              </a:spcBef>
              <a:spcAft>
                <a:spcPts val="0"/>
              </a:spcAft>
            </a:pPr>
            <a:r>
              <a:rPr lang="it-IT" sz="1550" b="1" spc="10">
                <a:solidFill>
                  <a:srgbClr val="000000"/>
                </a:solidFill>
                <a:latin typeface="Tahoma" panose="22635452340000000000" pitchFamily="2"/>
              </a:rPr>
              <a:t>&gt;postura fissa e/o scorretta per lunghi periodi </a:t>
            </a:r>
          </a:p>
          <a:p>
            <a:pPr marL="411480" marR="502920" indent="0" algn="l">
              <a:lnSpc>
                <a:spcPts val="1800"/>
              </a:lnSpc>
              <a:spcBef>
                <a:spcPts val="2060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&gt;capo e tronco protesi in avanti, spalle contratte nella digitazione o nelle pause </a:t>
            </a:r>
          </a:p>
          <a:p>
            <a:pPr marL="411480" marR="365760" indent="0" algn="l">
              <a:lnSpc>
                <a:spcPts val="1900"/>
              </a:lnSpc>
              <a:spcBef>
                <a:spcPts val="2925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&gt;polsi piegati verso l'alto e verso l'esterno e non allineati agli avambracci </a:t>
            </a:r>
          </a:p>
          <a:p>
            <a:pPr marL="411480" marR="502920" indent="0" algn="l">
              <a:lnSpc>
                <a:spcPts val="1800"/>
              </a:lnSpc>
              <a:spcBef>
                <a:spcPts val="2410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&gt;avambracci e polsi poggiati su spigoli durante la digitazione e le pause </a:t>
            </a:r>
          </a:p>
          <a:p>
            <a:pPr marL="411480" marR="365760" indent="91440" algn="l">
              <a:lnSpc>
                <a:spcPts val="1900"/>
              </a:lnSpc>
              <a:spcBef>
                <a:spcPts val="3505"/>
              </a:spcBef>
              <a:spcAft>
                <a:spcPts val="695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&gt;assenza di pause per allentare e prevenire la tensione muscolare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egnaposto testo 99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9156065"/>
          </a:xfrm>
          <a:prstGeom prst="rect">
            <a:avLst/>
          </a:prstGeom>
          <a:solidFill>
            <a:srgbClr val="FCEFD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0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38855" y="3450590"/>
            <a:ext cx="3437890" cy="2267585"/>
          </a:xfrm>
          <a:prstGeom prst="rect">
            <a:avLst/>
          </a:prstGeom>
        </p:spPr>
      </p:pic>
      <p:sp>
        <p:nvSpPr>
          <p:cNvPr id="103" name="Segnaposto testo 102"/>
          <p:cNvSpPr>
            <a:spLocks noGrp="1"/>
          </p:cNvSpPr>
          <p:nvPr>
            <p:ph type="body" idx="10"/>
          </p:nvPr>
        </p:nvSpPr>
        <p:spPr>
          <a:xfrm>
            <a:off x="670560" y="768350"/>
            <a:ext cx="6070600" cy="2614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7355" rIns="0" bIns="0" anchor="t">
            <a:normAutofit fontScale="87500"/>
          </a:bodyPr>
          <a:lstStyle/>
          <a:p>
            <a:pPr marL="32004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750" b="1" spc="85">
                <a:solidFill>
                  <a:srgbClr val="CC3300"/>
                </a:solidFill>
                <a:latin typeface="Tahoma" panose="22635452340000000000" pitchFamily="2"/>
              </a:rPr>
              <a:t>PREVENZIONE </a:t>
            </a:r>
          </a:p>
          <a:p>
            <a:pPr marL="182880" marR="0" indent="0" algn="l">
              <a:lnSpc>
                <a:spcPts val="2200"/>
              </a:lnSpc>
              <a:spcBef>
                <a:spcPts val="1370"/>
              </a:spcBef>
              <a:spcAft>
                <a:spcPts val="0"/>
              </a:spcAft>
            </a:pPr>
            <a:r>
              <a:rPr lang="it-IT" sz="1750" b="1" spc="40">
                <a:solidFill>
                  <a:srgbClr val="000000"/>
                </a:solidFill>
                <a:latin typeface="Tahoma" panose="22635452340000000000" pitchFamily="2"/>
              </a:rPr>
              <a:t>Scegliere attrezzature ergonomiche </a:t>
            </a:r>
          </a:p>
          <a:p>
            <a:pPr marL="0" marR="0" indent="320040" algn="l">
              <a:lnSpc>
                <a:spcPts val="2100"/>
              </a:lnSpc>
              <a:spcBef>
                <a:spcPts val="2495"/>
              </a:spcBef>
              <a:spcAft>
                <a:spcPts val="0"/>
              </a:spcAft>
              <a:buFont typeface="Wingdings"/>
              <a:buChar char="v"/>
            </a:pPr>
            <a:r>
              <a:rPr lang="it-IT" sz="1750" b="1" spc="225">
                <a:solidFill>
                  <a:srgbClr val="000000"/>
                </a:solidFill>
                <a:latin typeface="Tahoma" panose="22635452340000000000" pitchFamily="2"/>
              </a:rPr>
              <a:t>adottare una posizione rilassata: il tronco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80">
                <a:solidFill>
                  <a:srgbClr val="000000"/>
                </a:solidFill>
                <a:latin typeface="Tahoma" panose="22635452340000000000" pitchFamily="2"/>
              </a:rPr>
              <a:t>appoggiato allo schienale e, sul sedile, tra 90 e 110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65">
                <a:solidFill>
                  <a:srgbClr val="000000"/>
                </a:solidFill>
                <a:latin typeface="Tahoma" panose="22635452340000000000" pitchFamily="2"/>
              </a:rPr>
              <a:t>gradi (adattare il sedile alle proprie esigenze 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35">
                <a:solidFill>
                  <a:srgbClr val="000000"/>
                </a:solidFill>
                <a:latin typeface="Tahoma" panose="22635452340000000000" pitchFamily="2"/>
              </a:rPr>
              <a:t>caratteristiche antropometriche) </a:t>
            </a:r>
          </a:p>
        </p:txBody>
      </p:sp>
      <p:sp>
        <p:nvSpPr>
          <p:cNvPr id="104" name="Segnaposto testo 103"/>
          <p:cNvSpPr>
            <a:spLocks noGrp="1"/>
          </p:cNvSpPr>
          <p:nvPr>
            <p:ph type="body" idx="10"/>
          </p:nvPr>
        </p:nvSpPr>
        <p:spPr>
          <a:xfrm>
            <a:off x="670560" y="3383280"/>
            <a:ext cx="2810510" cy="2033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5120" rIns="0" bIns="0" anchor="t">
            <a:normAutofit fontScale="95000"/>
          </a:bodyPr>
          <a:lstStyle/>
          <a:p>
            <a:pPr marL="91440" marR="0" indent="320040" algn="l">
              <a:lnSpc>
                <a:spcPts val="2200"/>
              </a:lnSpc>
              <a:spcAft>
                <a:spcPts val="0"/>
              </a:spcAft>
              <a:buFont typeface="Wingdings"/>
              <a:buChar char="v"/>
            </a:pPr>
            <a:r>
              <a:rPr lang="it-IT" sz="1750" b="1" spc="240">
                <a:solidFill>
                  <a:srgbClr val="000000"/>
                </a:solidFill>
                <a:latin typeface="Tahoma" panose="22635452340000000000" pitchFamily="2"/>
              </a:rPr>
              <a:t>variare spesso la </a:t>
            </a:r>
          </a:p>
          <a:p>
            <a:pPr marL="0" marR="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70">
                <a:solidFill>
                  <a:srgbClr val="000000"/>
                </a:solidFill>
                <a:latin typeface="Tahoma" panose="22635452340000000000" pitchFamily="2"/>
              </a:rPr>
              <a:t>posizione del corpo e </a:t>
            </a:r>
          </a:p>
          <a:p>
            <a:pPr marL="0" marR="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235">
                <a:solidFill>
                  <a:srgbClr val="000000"/>
                </a:solidFill>
                <a:latin typeface="Tahoma" panose="22635452340000000000" pitchFamily="2"/>
              </a:rPr>
              <a:t>alternare le attività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30">
                <a:solidFill>
                  <a:srgbClr val="000000"/>
                </a:solidFill>
                <a:latin typeface="Tahoma" panose="22635452340000000000" pitchFamily="2"/>
              </a:rPr>
              <a:t>durante la giornata </a:t>
            </a:r>
          </a:p>
        </p:txBody>
      </p:sp>
      <p:sp>
        <p:nvSpPr>
          <p:cNvPr id="105" name="Segnaposto testo 104"/>
          <p:cNvSpPr>
            <a:spLocks noGrp="1"/>
          </p:cNvSpPr>
          <p:nvPr>
            <p:ph type="body" idx="10"/>
          </p:nvPr>
        </p:nvSpPr>
        <p:spPr>
          <a:xfrm>
            <a:off x="670560" y="5416550"/>
            <a:ext cx="3063240" cy="1339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>
            <a:normAutofit fontScale="95000"/>
          </a:bodyPr>
          <a:lstStyle/>
          <a:p>
            <a:pPr marL="182880" marR="0" indent="320040" algn="l">
              <a:lnSpc>
                <a:spcPts val="2100"/>
              </a:lnSpc>
              <a:spcAft>
                <a:spcPts val="0"/>
              </a:spcAft>
              <a:buFont typeface="Wingdings"/>
              <a:buChar char="v"/>
            </a:pPr>
            <a:r>
              <a:rPr lang="it-IT" sz="1750" b="1" spc="140">
                <a:solidFill>
                  <a:srgbClr val="000000"/>
                </a:solidFill>
                <a:latin typeface="Tahoma" panose="22635452340000000000" pitchFamily="2"/>
              </a:rPr>
              <a:t>regolare con cura la </a:t>
            </a:r>
          </a:p>
          <a:p>
            <a:pPr marL="1828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1645920" algn="l"/>
              </a:tabLst>
            </a:pPr>
            <a:r>
              <a:rPr lang="it-IT" sz="1750" b="1" spc="-65">
                <a:solidFill>
                  <a:srgbClr val="000000"/>
                </a:solidFill>
                <a:latin typeface="Tahoma" panose="22635452340000000000" pitchFamily="2"/>
              </a:rPr>
              <a:t>posizione, l' incl inazione, </a:t>
            </a:r>
          </a:p>
          <a:p>
            <a:pPr marL="1828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0">
                <a:solidFill>
                  <a:srgbClr val="000000"/>
                </a:solidFill>
                <a:latin typeface="Tahoma" panose="22635452340000000000" pitchFamily="2"/>
              </a:rPr>
              <a:t>l'altezza e la distanza del </a:t>
            </a:r>
          </a:p>
          <a:p>
            <a:pPr marL="1828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-30">
                <a:solidFill>
                  <a:srgbClr val="000000"/>
                </a:solidFill>
                <a:latin typeface="Tahoma" panose="22635452340000000000" pitchFamily="2"/>
              </a:rPr>
              <a:t>monitor </a:t>
            </a:r>
          </a:p>
        </p:txBody>
      </p:sp>
      <p:sp>
        <p:nvSpPr>
          <p:cNvPr id="106" name="Segnaposto testo 105"/>
          <p:cNvSpPr>
            <a:spLocks noGrp="1"/>
          </p:cNvSpPr>
          <p:nvPr>
            <p:ph type="body" idx="10"/>
          </p:nvPr>
        </p:nvSpPr>
        <p:spPr>
          <a:xfrm>
            <a:off x="670560" y="6756400"/>
            <a:ext cx="6070600" cy="316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815" rIns="0" bIns="0" anchor="t">
            <a:normAutofit fontScale="95000"/>
          </a:bodyPr>
          <a:lstStyle/>
          <a:p>
            <a:pPr marL="91440" marR="0" indent="228600" algn="l">
              <a:lnSpc>
                <a:spcPts val="2200"/>
              </a:lnSpc>
              <a:spcAft>
                <a:spcPts val="0"/>
              </a:spcAft>
              <a:buFont typeface="Wingdings"/>
              <a:buChar char="v"/>
            </a:pPr>
            <a:r>
              <a:rPr lang="it-IT" sz="1750" b="1" spc="20">
                <a:solidFill>
                  <a:srgbClr val="000000"/>
                </a:solidFill>
                <a:latin typeface="Tahoma" panose="22635452340000000000" pitchFamily="2"/>
              </a:rPr>
              <a:t>mantenere gli avambracci paralleli al pavimento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20">
                <a:solidFill>
                  <a:srgbClr val="000000"/>
                </a:solidFill>
                <a:latin typeface="Tahoma" panose="22635452340000000000" pitchFamily="2"/>
              </a:rPr>
              <a:t>e bene appoggiati sul tavolo </a:t>
            </a:r>
          </a:p>
          <a:p>
            <a:pPr marL="182880" marR="0" indent="320040" algn="l">
              <a:lnSpc>
                <a:spcPts val="2200"/>
              </a:lnSpc>
              <a:spcBef>
                <a:spcPts val="3445"/>
              </a:spcBef>
              <a:spcAft>
                <a:spcPts val="0"/>
              </a:spcAft>
              <a:buFont typeface="Wingdings"/>
              <a:buChar char="v"/>
            </a:pPr>
            <a:r>
              <a:rPr lang="it-IT" sz="1750" b="1" spc="260">
                <a:solidFill>
                  <a:srgbClr val="000000"/>
                </a:solidFill>
                <a:latin typeface="Tahoma" panose="22635452340000000000" pitchFamily="2"/>
              </a:rPr>
              <a:t>mantenere i polsi distesi e dritti nella </a:t>
            </a:r>
          </a:p>
          <a:p>
            <a:pPr marL="182880" marR="0" indent="0" algn="l">
              <a:lnSpc>
                <a:spcPts val="2100"/>
              </a:lnSpc>
              <a:spcBef>
                <a:spcPts val="0"/>
              </a:spcBef>
              <a:spcAft>
                <a:spcPts val="12550"/>
              </a:spcAft>
            </a:pPr>
            <a:r>
              <a:rPr lang="it-IT" sz="1750" b="1" spc="-5">
                <a:solidFill>
                  <a:srgbClr val="000000"/>
                </a:solidFill>
                <a:latin typeface="Tahoma" panose="22635452340000000000" pitchFamily="2"/>
              </a:rPr>
              <a:t>digitazione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084320" y="1094105"/>
            <a:ext cx="2499360" cy="3789045"/>
          </a:xfrm>
          <a:prstGeom prst="rect">
            <a:avLst/>
          </a:prstGeom>
        </p:spPr>
      </p:pic>
      <p:pic>
        <p:nvPicPr>
          <p:cNvPr id="11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312535" y="3264535"/>
            <a:ext cx="271145" cy="81915"/>
          </a:xfrm>
          <a:prstGeom prst="rect">
            <a:avLst/>
          </a:prstGeom>
        </p:spPr>
      </p:pic>
      <p:graphicFrame>
        <p:nvGraphicFramePr>
          <p:cNvPr id="113" name="table 113"/>
          <p:cNvGraphicFramePr>
            <a:graphicFrameLocks noGrp="1"/>
          </p:cNvGraphicFramePr>
          <p:nvPr/>
        </p:nvGraphicFramePr>
        <p:xfrm>
          <a:off x="6266815" y="3264535"/>
          <a:ext cx="479425" cy="9779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79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50" spc="-254">
                          <a:solidFill>
                            <a:srgbClr val="000000"/>
                          </a:solidFill>
                          <a:latin typeface="Bookman Old Style" panose="22635452340000000000" pitchFamily="1"/>
                        </a:rPr>
                        <a:t>...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5" name="Segnaposto testo 114"/>
          <p:cNvSpPr>
            <a:spLocks noGrp="1"/>
          </p:cNvSpPr>
          <p:nvPr>
            <p:ph type="body" idx="10"/>
          </p:nvPr>
        </p:nvSpPr>
        <p:spPr>
          <a:xfrm>
            <a:off x="4178935" y="3368040"/>
            <a:ext cx="39370" cy="5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it-IT" sz="1000" spc="0">
                <a:solidFill>
                  <a:srgbClr val="000000"/>
                </a:solidFill>
                <a:latin typeface="Arial" panose="22635452340000000000" pitchFamily="2"/>
              </a:rPr>
              <a:t>■ </a:t>
            </a:r>
          </a:p>
        </p:txBody>
      </p:sp>
      <p:sp>
        <p:nvSpPr>
          <p:cNvPr id="116" name="Segnaposto testo 115"/>
          <p:cNvSpPr>
            <a:spLocks noGrp="1"/>
          </p:cNvSpPr>
          <p:nvPr>
            <p:ph type="body" idx="10"/>
          </p:nvPr>
        </p:nvSpPr>
        <p:spPr>
          <a:xfrm>
            <a:off x="826135" y="1092200"/>
            <a:ext cx="2971800" cy="3790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750" b="1" spc="80">
                <a:solidFill>
                  <a:srgbClr val="CC3300"/>
                </a:solidFill>
                <a:latin typeface="Tahoma" panose="22635452340000000000" pitchFamily="2"/>
              </a:rPr>
              <a:t>STRESS PSICO - FISICO </a:t>
            </a:r>
          </a:p>
          <a:p>
            <a:pPr marL="502920" marR="0" indent="182880" algn="l">
              <a:lnSpc>
                <a:spcPts val="2200"/>
              </a:lnSpc>
              <a:spcBef>
                <a:spcPts val="2410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60">
                <a:solidFill>
                  <a:srgbClr val="000000"/>
                </a:solidFill>
                <a:latin typeface="Tahoma" panose="22635452340000000000" pitchFamily="2"/>
              </a:rPr>
              <a:t>Cefalea </a:t>
            </a:r>
          </a:p>
          <a:p>
            <a:pPr marL="502920" marR="0" indent="182880" algn="l">
              <a:lnSpc>
                <a:spcPts val="2200"/>
              </a:lnSpc>
              <a:spcBef>
                <a:spcPts val="94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70">
                <a:solidFill>
                  <a:srgbClr val="000000"/>
                </a:solidFill>
                <a:latin typeface="Tahoma" panose="22635452340000000000" pitchFamily="2"/>
              </a:rPr>
              <a:t>Irritabilità </a:t>
            </a:r>
          </a:p>
          <a:p>
            <a:pPr marL="502920" marR="0" indent="182880" algn="l">
              <a:lnSpc>
                <a:spcPts val="2200"/>
              </a:lnSpc>
              <a:spcBef>
                <a:spcPts val="950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50">
                <a:solidFill>
                  <a:srgbClr val="000000"/>
                </a:solidFill>
                <a:latin typeface="Tahoma" panose="22635452340000000000" pitchFamily="2"/>
              </a:rPr>
              <a:t>bemotivazione, etc. </a:t>
            </a:r>
          </a:p>
          <a:p>
            <a:pPr marL="137160" marR="0" indent="0" algn="l">
              <a:lnSpc>
                <a:spcPts val="2200"/>
              </a:lnSpc>
              <a:spcBef>
                <a:spcPts val="8110"/>
              </a:spcBef>
              <a:spcAft>
                <a:spcPts val="5750"/>
              </a:spcAft>
            </a:pPr>
            <a:r>
              <a:rPr lang="it-IT" sz="1750" b="1" spc="90">
                <a:solidFill>
                  <a:srgbClr val="CC3300"/>
                </a:solidFill>
                <a:latin typeface="Tahoma" panose="22635452340000000000" pitchFamily="2"/>
              </a:rPr>
              <a:t>PREVENZIONE </a:t>
            </a:r>
          </a:p>
        </p:txBody>
      </p:sp>
      <p:sp>
        <p:nvSpPr>
          <p:cNvPr id="117" name="Segnaposto testo 116"/>
          <p:cNvSpPr>
            <a:spLocks noGrp="1"/>
          </p:cNvSpPr>
          <p:nvPr>
            <p:ph type="body" idx="10"/>
          </p:nvPr>
        </p:nvSpPr>
        <p:spPr>
          <a:xfrm>
            <a:off x="785495" y="4883150"/>
            <a:ext cx="6070600" cy="4260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7500"/>
          </a:bodyPr>
          <a:lstStyle/>
          <a:p>
            <a:pPr marL="45720" marR="0" indent="274320" algn="just">
              <a:lnSpc>
                <a:spcPts val="1900"/>
              </a:lnSpc>
              <a:spcAft>
                <a:spcPts val="0"/>
              </a:spcAft>
              <a:buFont typeface="Webdings"/>
              <a:buChar char="4"/>
            </a:pPr>
            <a:r>
              <a:rPr lang="it-IT" sz="1750" b="1" spc="55">
                <a:solidFill>
                  <a:srgbClr val="000000"/>
                </a:solidFill>
                <a:latin typeface="Tahoma" panose="22635452340000000000" pitchFamily="2"/>
              </a:rPr>
              <a:t>correggi o migliora anche i fattori extra-lavorativi </a:t>
            </a:r>
          </a:p>
          <a:p>
            <a:pPr marL="4572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0">
                <a:solidFill>
                  <a:srgbClr val="000000"/>
                </a:solidFill>
                <a:latin typeface="Tahoma" panose="22635452340000000000" pitchFamily="2"/>
              </a:rPr>
              <a:t>di </a:t>
            </a:r>
            <a:r>
              <a:rPr lang="it-IT" sz="1800" b="1" i="1" spc="10">
                <a:solidFill>
                  <a:srgbClr val="000000"/>
                </a:solidFill>
                <a:latin typeface="Arial" panose="22635452340000000000" pitchFamily="2"/>
              </a:rPr>
              <a:t>"stress" </a:t>
            </a:r>
          </a:p>
          <a:p>
            <a:pPr marL="45720" marR="0" indent="274320" algn="just">
              <a:lnSpc>
                <a:spcPts val="2100"/>
              </a:lnSpc>
              <a:spcBef>
                <a:spcPts val="1610"/>
              </a:spcBef>
              <a:spcAft>
                <a:spcPts val="0"/>
              </a:spcAft>
              <a:buFont typeface="Webdings"/>
              <a:buChar char="4"/>
            </a:pP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mantieni </a:t>
            </a:r>
            <a:r>
              <a:rPr lang="it-IT" sz="1800" b="1" i="1" spc="45">
                <a:solidFill>
                  <a:srgbClr val="000000"/>
                </a:solidFill>
                <a:latin typeface="Arial" panose="22635452340000000000" pitchFamily="2"/>
              </a:rPr>
              <a:t>hobby </a:t>
            </a: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e attività sportive e culturali fuori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0">
                <a:solidFill>
                  <a:srgbClr val="000000"/>
                </a:solidFill>
                <a:latin typeface="Tahoma" panose="22635452340000000000" pitchFamily="2"/>
              </a:rPr>
              <a:t>dal lavoro </a:t>
            </a:r>
          </a:p>
          <a:p>
            <a:pPr marL="45720" marR="0" indent="274320" algn="just">
              <a:lnSpc>
                <a:spcPts val="2100"/>
              </a:lnSpc>
              <a:spcBef>
                <a:spcPts val="1005"/>
              </a:spcBef>
              <a:spcAft>
                <a:spcPts val="0"/>
              </a:spcAft>
              <a:buFont typeface="Webdings"/>
              <a:buChar char="4"/>
            </a:pPr>
            <a:r>
              <a:rPr lang="it-IT" sz="1750" b="1" spc="75">
                <a:solidFill>
                  <a:srgbClr val="000000"/>
                </a:solidFill>
                <a:latin typeface="Tahoma" panose="22635452340000000000" pitchFamily="2"/>
              </a:rPr>
              <a:t>cerca le giuste motivazioni all'interno del lavoro </a:t>
            </a:r>
          </a:p>
          <a:p>
            <a:pPr marL="4572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0">
                <a:solidFill>
                  <a:srgbClr val="000000"/>
                </a:solidFill>
                <a:latin typeface="Tahoma" panose="22635452340000000000" pitchFamily="2"/>
              </a:rPr>
              <a:t>(e fuori!) </a:t>
            </a:r>
          </a:p>
          <a:p>
            <a:pPr marL="45720" marR="0" indent="274320" algn="just">
              <a:lnSpc>
                <a:spcPts val="2100"/>
              </a:lnSpc>
              <a:spcBef>
                <a:spcPts val="1570"/>
              </a:spcBef>
              <a:spcAft>
                <a:spcPts val="0"/>
              </a:spcAft>
              <a:buFont typeface="Webdings"/>
              <a:buChar char="4"/>
            </a:pPr>
            <a:r>
              <a:rPr lang="it-IT" sz="1750" b="1" spc="315">
                <a:solidFill>
                  <a:srgbClr val="000000"/>
                </a:solidFill>
                <a:latin typeface="Tahoma" panose="22635452340000000000" pitchFamily="2"/>
              </a:rPr>
              <a:t>rispetta le pause di legge nel lavoro al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-10">
                <a:solidFill>
                  <a:srgbClr val="000000"/>
                </a:solidFill>
                <a:latin typeface="Tahoma" panose="22635452340000000000" pitchFamily="2"/>
              </a:rPr>
              <a:t>videoterminale </a:t>
            </a:r>
          </a:p>
          <a:p>
            <a:pPr marL="45720" marR="0" indent="274320" algn="just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Font typeface="Webdings"/>
              <a:buChar char="4"/>
            </a:pPr>
            <a:r>
              <a:rPr lang="it-IT" sz="1750" b="1" spc="75">
                <a:solidFill>
                  <a:srgbClr val="000000"/>
                </a:solidFill>
                <a:latin typeface="Tahoma" panose="22635452340000000000" pitchFamily="2"/>
              </a:rPr>
              <a:t>se hai problemi di salute sul lavoro, parlane con i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Rappresentanti dei Lavoratori per la Sicurezza, con il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90">
                <a:solidFill>
                  <a:srgbClr val="000000"/>
                </a:solidFill>
                <a:latin typeface="Tahoma" panose="22635452340000000000" pitchFamily="2"/>
              </a:rPr>
              <a:t>Medico Competente e con ... chi ti sembra più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0">
                <a:solidFill>
                  <a:srgbClr val="000000"/>
                </a:solidFill>
                <a:latin typeface="Tahoma" panose="22635452340000000000" pitchFamily="2"/>
              </a:rPr>
              <a:t>opportuno: i tuoi problemi sono spesso comuni anche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30"/>
              </a:spcAft>
            </a:pPr>
            <a:r>
              <a:rPr lang="it-IT" sz="1750" b="1" spc="35">
                <a:solidFill>
                  <a:srgbClr val="000000"/>
                </a:solidFill>
                <a:latin typeface="Tahoma" panose="22635452340000000000" pitchFamily="2"/>
              </a:rPr>
              <a:t>ad altri!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egnaposto testo 119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CF0D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21" name="Segnaposto testo 120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1816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40715" rIns="0" bIns="0" anchor="t">
            <a:normAutofit fontScale="95000"/>
          </a:bodyPr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it-IT" sz="1750" b="1" u="sng" spc="40" dirty="0">
                <a:solidFill>
                  <a:srgbClr val="0000FF"/>
                </a:solidFill>
                <a:latin typeface="Tahoma" panose="22635452340000000000" pitchFamily="2"/>
              </a:rPr>
              <a:t>Decreto legislativo 81/2008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u="sng" spc="30" dirty="0">
                <a:solidFill>
                  <a:srgbClr val="0000FF"/>
                </a:solidFill>
                <a:latin typeface="Tahoma" panose="22635452340000000000" pitchFamily="2"/>
              </a:rPr>
              <a:t>e successive modifiche 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2600"/>
              </a:spcAft>
            </a:pPr>
            <a:r>
              <a:rPr lang="it-IT" sz="1800" b="1" i="1" u="sng" spc="90" dirty="0">
                <a:solidFill>
                  <a:srgbClr val="0000FF"/>
                </a:solidFill>
                <a:latin typeface="Arial" panose="22635452340000000000" pitchFamily="2"/>
              </a:rPr>
              <a:t>Legge </a:t>
            </a:r>
            <a:r>
              <a:rPr lang="it-IT" sz="1750" b="1" u="sng" spc="90" dirty="0">
                <a:solidFill>
                  <a:srgbClr val="0000FF"/>
                </a:solidFill>
                <a:latin typeface="Tahoma" panose="22635452340000000000" pitchFamily="2"/>
              </a:rPr>
              <a:t>n. 422, art. 21 - 29/12/00</a:t>
            </a:r>
            <a:r>
              <a:rPr lang="it-IT" sz="1750" b="1" u="sng" spc="90" dirty="0">
                <a:solidFill>
                  <a:srgbClr val="CC3300"/>
                </a:solidFill>
                <a:latin typeface="Tahoma" panose="22635452340000000000" pitchFamily="2"/>
              </a:rPr>
              <a:t>  </a:t>
            </a:r>
          </a:p>
        </p:txBody>
      </p:sp>
      <p:sp>
        <p:nvSpPr>
          <p:cNvPr id="122" name="Segnaposto testo 121"/>
          <p:cNvSpPr>
            <a:spLocks noGrp="1"/>
          </p:cNvSpPr>
          <p:nvPr>
            <p:ph type="body" idx="10"/>
          </p:nvPr>
        </p:nvSpPr>
        <p:spPr>
          <a:xfrm>
            <a:off x="646430" y="2597150"/>
            <a:ext cx="6266180" cy="926465"/>
          </a:xfrm>
          <a:prstGeom prst="rect">
            <a:avLst/>
          </a:prstGeom>
          <a:solidFill>
            <a:srgbClr val="FEFE00"/>
          </a:solidFill>
          <a:ln w="0" cmpd="sng">
            <a:noFill/>
            <a:prstDash val="solid"/>
          </a:ln>
        </p:spPr>
        <p:txBody>
          <a:bodyPr vert="horz" lIns="0" tIns="41275" rIns="0" bIns="0" anchor="t">
            <a:normAutofit fontScale="95000"/>
          </a:bodyPr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it-IT" sz="1750" b="1" spc="80">
                <a:solidFill>
                  <a:srgbClr val="CC3300"/>
                </a:solidFill>
                <a:latin typeface="Tahoma" panose="22635452340000000000" pitchFamily="2"/>
              </a:rPr>
              <a:t>Titolo VI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55">
                <a:solidFill>
                  <a:srgbClr val="CC3300"/>
                </a:solidFill>
                <a:latin typeface="Tahoma" panose="22635452340000000000" pitchFamily="2"/>
              </a:rPr>
              <a:t>Uso di attrezzature munite </a:t>
            </a:r>
          </a:p>
          <a:p>
            <a:pPr marL="2377440" marR="0" indent="0" algn="l">
              <a:lnSpc>
                <a:spcPts val="2100"/>
              </a:lnSpc>
              <a:spcBef>
                <a:spcPts val="0"/>
              </a:spcBef>
              <a:spcAft>
                <a:spcPts val="310"/>
              </a:spcAft>
            </a:pPr>
            <a:r>
              <a:rPr lang="it-IT" sz="1750" b="1" spc="-40">
                <a:solidFill>
                  <a:srgbClr val="CC3300"/>
                </a:solidFill>
                <a:latin typeface="Tahoma" panose="22635452340000000000" pitchFamily="2"/>
              </a:rPr>
              <a:t>videoterminal i </a:t>
            </a:r>
          </a:p>
        </p:txBody>
      </p:sp>
      <p:sp>
        <p:nvSpPr>
          <p:cNvPr id="123" name="Segnaposto testo 122"/>
          <p:cNvSpPr>
            <a:spLocks noGrp="1"/>
          </p:cNvSpPr>
          <p:nvPr>
            <p:ph type="body" idx="10"/>
          </p:nvPr>
        </p:nvSpPr>
        <p:spPr>
          <a:xfrm>
            <a:off x="353695" y="3523615"/>
            <a:ext cx="6854825" cy="6391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6375" rIns="0" bIns="0" anchor="t">
            <a:normAutofit fontScale="95000"/>
          </a:bodyPr>
          <a:lstStyle/>
          <a:p>
            <a:pPr marL="45720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750" b="1" spc="45" dirty="0">
                <a:solidFill>
                  <a:srgbClr val="007F00"/>
                </a:solidFill>
                <a:latin typeface="Tahoma" panose="22635452340000000000" pitchFamily="2"/>
              </a:rPr>
              <a:t>Campo di applicazione </a:t>
            </a:r>
          </a:p>
          <a:p>
            <a:pPr marL="45720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20" dirty="0">
                <a:solidFill>
                  <a:srgbClr val="000000"/>
                </a:solidFill>
                <a:latin typeface="Tahoma" panose="22635452340000000000" pitchFamily="2"/>
              </a:rPr>
              <a:t>La legge deve essere applicata nelle attività che </a:t>
            </a:r>
          </a:p>
          <a:p>
            <a:pPr marL="45720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0" dirty="0">
                <a:solidFill>
                  <a:srgbClr val="000000"/>
                </a:solidFill>
                <a:latin typeface="Tahoma" panose="22635452340000000000" pitchFamily="2"/>
              </a:rPr>
              <a:t>comportano l'uso di videoterminali. </a:t>
            </a:r>
          </a:p>
          <a:p>
            <a:pPr marL="548640" marR="0" indent="0" algn="just">
              <a:lnSpc>
                <a:spcPts val="2200"/>
              </a:lnSpc>
              <a:spcBef>
                <a:spcPts val="1855"/>
              </a:spcBef>
              <a:spcAft>
                <a:spcPts val="0"/>
              </a:spcAft>
            </a:pPr>
            <a:r>
              <a:rPr lang="it-IT" sz="1750" b="1" spc="35" dirty="0">
                <a:solidFill>
                  <a:srgbClr val="000000"/>
                </a:solidFill>
                <a:latin typeface="Tahoma" panose="22635452340000000000" pitchFamily="2"/>
              </a:rPr>
              <a:t>Non viene, invece, applicata nei seguenti casi: </a:t>
            </a:r>
          </a:p>
          <a:p>
            <a:pPr marL="548640" marR="0" indent="182880" algn="just">
              <a:lnSpc>
                <a:spcPts val="2200"/>
              </a:lnSpc>
              <a:spcBef>
                <a:spcPts val="109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30" dirty="0">
                <a:solidFill>
                  <a:srgbClr val="000000"/>
                </a:solidFill>
                <a:latin typeface="Tahoma" panose="22635452340000000000" pitchFamily="2"/>
              </a:rPr>
              <a:t>posti di guida di veicoli o macchine </a:t>
            </a:r>
          </a:p>
          <a:p>
            <a:pPr marL="548640" marR="0" indent="182880" algn="just">
              <a:lnSpc>
                <a:spcPts val="2200"/>
              </a:lnSpc>
              <a:spcBef>
                <a:spcPts val="107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55" dirty="0">
                <a:solidFill>
                  <a:srgbClr val="000000"/>
                </a:solidFill>
                <a:latin typeface="Tahoma" panose="22635452340000000000" pitchFamily="2"/>
              </a:rPr>
              <a:t>sistemi informatici a bordo di mezzi di trasporto </a:t>
            </a:r>
          </a:p>
          <a:p>
            <a:pPr marL="548640" marR="0" indent="182880" algn="just">
              <a:lnSpc>
                <a:spcPts val="2100"/>
              </a:lnSpc>
              <a:spcBef>
                <a:spcPts val="167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50" dirty="0">
                <a:solidFill>
                  <a:srgbClr val="000000"/>
                </a:solidFill>
                <a:latin typeface="Tahoma" panose="22635452340000000000" pitchFamily="2"/>
              </a:rPr>
              <a:t>sistemi informatici destinati all'utilizzazione </a:t>
            </a:r>
          </a:p>
          <a:p>
            <a:pPr marL="54864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0" dirty="0">
                <a:solidFill>
                  <a:srgbClr val="000000"/>
                </a:solidFill>
                <a:latin typeface="Tahoma" panose="22635452340000000000" pitchFamily="2"/>
              </a:rPr>
              <a:t>da parte del pubblico </a:t>
            </a:r>
          </a:p>
          <a:p>
            <a:pPr marL="548640" marR="0" indent="182880" algn="just">
              <a:lnSpc>
                <a:spcPts val="2100"/>
              </a:lnSpc>
              <a:spcBef>
                <a:spcPts val="125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145" dirty="0">
                <a:solidFill>
                  <a:srgbClr val="000000"/>
                </a:solidFill>
                <a:latin typeface="Tahoma" panose="22635452340000000000" pitchFamily="2"/>
              </a:rPr>
              <a:t>sistemi denominati </a:t>
            </a:r>
            <a:r>
              <a:rPr lang="it-IT" sz="1800" b="1" i="1" spc="145" dirty="0">
                <a:solidFill>
                  <a:srgbClr val="000000"/>
                </a:solidFill>
                <a:latin typeface="Arial" panose="22635452340000000000" pitchFamily="2"/>
              </a:rPr>
              <a:t>"portatili' </a:t>
            </a:r>
            <a:r>
              <a:rPr lang="it-IT" sz="1750" b="1" spc="145" dirty="0">
                <a:solidFill>
                  <a:srgbClr val="000000"/>
                </a:solidFill>
                <a:latin typeface="Tahoma" panose="22635452340000000000" pitchFamily="2"/>
              </a:rPr>
              <a:t>ove non siano </a:t>
            </a:r>
          </a:p>
          <a:p>
            <a:pPr marL="548640" marR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75" dirty="0">
                <a:solidFill>
                  <a:srgbClr val="000000"/>
                </a:solidFill>
                <a:latin typeface="Tahoma" panose="22635452340000000000" pitchFamily="2"/>
              </a:rPr>
              <a:t>oggetto di utilizzazione prolungata in un posto di </a:t>
            </a:r>
          </a:p>
          <a:p>
            <a:pPr marL="5486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-75" dirty="0">
                <a:solidFill>
                  <a:srgbClr val="000000"/>
                </a:solidFill>
                <a:latin typeface="Tahoma" panose="22635452340000000000" pitchFamily="2"/>
              </a:rPr>
              <a:t>lavoro* </a:t>
            </a:r>
          </a:p>
          <a:p>
            <a:pPr marL="548640" marR="0" indent="182880" algn="just">
              <a:lnSpc>
                <a:spcPts val="2200"/>
              </a:lnSpc>
              <a:spcBef>
                <a:spcPts val="190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70" dirty="0">
                <a:solidFill>
                  <a:srgbClr val="000000"/>
                </a:solidFill>
                <a:latin typeface="Tahoma" panose="22635452340000000000" pitchFamily="2"/>
              </a:rPr>
              <a:t>macchine calcolatrici, registratori di cassa, etc... </a:t>
            </a:r>
          </a:p>
          <a:p>
            <a:pPr marL="548640" marR="0" indent="182880" algn="just">
              <a:lnSpc>
                <a:spcPts val="2200"/>
              </a:lnSpc>
              <a:spcBef>
                <a:spcPts val="1665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35" dirty="0">
                <a:solidFill>
                  <a:srgbClr val="000000"/>
                </a:solidFill>
                <a:latin typeface="Tahoma" panose="22635452340000000000" pitchFamily="2"/>
              </a:rPr>
              <a:t>macchine di videoscrittura senza schermo separato. </a:t>
            </a:r>
          </a:p>
          <a:p>
            <a:pPr marL="548640" marR="0" indent="0" algn="just">
              <a:lnSpc>
                <a:spcPts val="1500"/>
              </a:lnSpc>
              <a:spcBef>
                <a:spcPts val="2025"/>
              </a:spcBef>
              <a:spcAft>
                <a:spcPts val="7075"/>
              </a:spcAft>
            </a:pPr>
            <a:r>
              <a:rPr lang="it-IT" sz="1100" b="1" spc="10" dirty="0">
                <a:solidFill>
                  <a:srgbClr val="000000"/>
                </a:solidFill>
                <a:latin typeface="Tahoma" panose="22635452340000000000" pitchFamily="2"/>
              </a:rPr>
              <a:t>*Nota: in tal caso, devono essere sostituiti con computer fissi.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egnaposto testo 125"/>
          <p:cNvSpPr>
            <a:spLocks noGrp="1"/>
          </p:cNvSpPr>
          <p:nvPr>
            <p:ph type="body" idx="10"/>
          </p:nvPr>
        </p:nvSpPr>
        <p:spPr>
          <a:xfrm>
            <a:off x="353695" y="768350"/>
            <a:ext cx="6863715" cy="9156065"/>
          </a:xfrm>
          <a:prstGeom prst="rect">
            <a:avLst/>
          </a:prstGeom>
          <a:solidFill>
            <a:srgbClr val="FDF1D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2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49295" y="7479665"/>
            <a:ext cx="3224530" cy="2188845"/>
          </a:xfrm>
          <a:prstGeom prst="rect">
            <a:avLst/>
          </a:prstGeom>
        </p:spPr>
      </p:pic>
      <p:sp>
        <p:nvSpPr>
          <p:cNvPr id="131" name="Segnaposto testo 130"/>
          <p:cNvSpPr>
            <a:spLocks noGrp="1"/>
          </p:cNvSpPr>
          <p:nvPr>
            <p:ph type="body" idx="10"/>
          </p:nvPr>
        </p:nvSpPr>
        <p:spPr>
          <a:xfrm>
            <a:off x="975360" y="7528560"/>
            <a:ext cx="2261870" cy="1143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29" name="Segnaposto testo 128"/>
          <p:cNvSpPr>
            <a:spLocks noGrp="1"/>
          </p:cNvSpPr>
          <p:nvPr>
            <p:ph type="body" idx="10"/>
          </p:nvPr>
        </p:nvSpPr>
        <p:spPr>
          <a:xfrm>
            <a:off x="975360" y="768350"/>
            <a:ext cx="5207000" cy="6455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0" rIns="0" bIns="0" anchor="t">
            <a:normAutofit fontScale="82500" lnSpcReduction="10000"/>
          </a:bodyPr>
          <a:lstStyle/>
          <a:p>
            <a:pPr marL="45720" marR="3017520" indent="0" algn="l">
              <a:lnSpc>
                <a:spcPts val="3500"/>
              </a:lnSpc>
              <a:spcAft>
                <a:spcPts val="0"/>
              </a:spcAft>
            </a:pPr>
            <a:r>
              <a:rPr lang="it-IT" sz="1750" b="1" spc="0">
                <a:solidFill>
                  <a:srgbClr val="007F00"/>
                </a:solidFill>
                <a:latin typeface="Verdana" panose="22635452340000000000" pitchFamily="2"/>
              </a:rPr>
              <a:t>Art. 51 Definizioni </a:t>
            </a:r>
            <a:r>
              <a:rPr lang="it-IT" sz="1550" b="1" u="sng" spc="0">
                <a:solidFill>
                  <a:srgbClr val="FF0000"/>
                </a:solidFill>
                <a:latin typeface="Verdana" panose="22635452340000000000" pitchFamily="2"/>
              </a:rPr>
              <a:t>Videoterminale:</a:t>
            </a:r>
            <a:r>
              <a:rPr lang="it-IT" sz="1550" b="1" u="sng" spc="0">
                <a:solidFill>
                  <a:srgbClr val="000000"/>
                </a:solidFill>
                <a:latin typeface="Verdana" panose="22635452340000000000" pitchFamily="2"/>
              </a:rPr>
              <a:t>  </a:t>
            </a:r>
          </a:p>
          <a:p>
            <a:pPr marL="45720" marR="0" indent="0" algn="l">
              <a:lnSpc>
                <a:spcPts val="2100"/>
              </a:lnSpc>
              <a:spcBef>
                <a:spcPts val="970"/>
              </a:spcBef>
              <a:spcAft>
                <a:spcPts val="0"/>
              </a:spcAft>
            </a:pPr>
            <a:r>
              <a:rPr lang="it-IT" sz="1750" b="1" spc="-15">
                <a:solidFill>
                  <a:srgbClr val="000000"/>
                </a:solidFill>
                <a:latin typeface="Verdana" panose="22635452340000000000" pitchFamily="2"/>
              </a:rPr>
              <a:t>è uno schermo alfanumerico o grafico. </a:t>
            </a:r>
          </a:p>
          <a:p>
            <a:pPr marL="45720" marR="0" indent="0" algn="l">
              <a:lnSpc>
                <a:spcPts val="2000"/>
              </a:lnSpc>
              <a:spcBef>
                <a:spcPts val="1940"/>
              </a:spcBef>
              <a:spcAft>
                <a:spcPts val="0"/>
              </a:spcAft>
            </a:pPr>
            <a:r>
              <a:rPr lang="it-IT" sz="1550" b="1" u="sng" spc="0">
                <a:solidFill>
                  <a:srgbClr val="FF0000"/>
                </a:solidFill>
                <a:latin typeface="Verdana" panose="22635452340000000000" pitchFamily="2"/>
              </a:rPr>
              <a:t>Posto di lavoro:</a:t>
            </a:r>
            <a:r>
              <a:rPr lang="it-IT" sz="1550" b="1" u="sng" spc="0">
                <a:solidFill>
                  <a:srgbClr val="000000"/>
                </a:solidFill>
                <a:latin typeface="Verdana" panose="22635452340000000000" pitchFamily="2"/>
              </a:rPr>
              <a:t>  </a:t>
            </a:r>
          </a:p>
          <a:p>
            <a:pPr marL="137160" marR="0" indent="0" algn="l">
              <a:lnSpc>
                <a:spcPts val="2000"/>
              </a:lnSpc>
              <a:spcBef>
                <a:spcPts val="180"/>
              </a:spcBef>
              <a:spcAft>
                <a:spcPts val="0"/>
              </a:spcAft>
            </a:pPr>
            <a:r>
              <a:rPr lang="it-IT" sz="1550" b="1" spc="-155">
                <a:solidFill>
                  <a:srgbClr val="000000"/>
                </a:solidFill>
                <a:latin typeface="Verdana" panose="22635452340000000000" pitchFamily="2"/>
              </a:rPr>
              <a:t>comprende: </a:t>
            </a:r>
          </a:p>
          <a:p>
            <a:pPr marL="137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550" b="1" spc="-110">
                <a:solidFill>
                  <a:srgbClr val="000000"/>
                </a:solidFill>
                <a:latin typeface="Verdana" panose="22635452340000000000" pitchFamily="2"/>
              </a:rPr>
              <a:t>&gt;il videoterminale </a:t>
            </a:r>
          </a:p>
          <a:p>
            <a:pPr marL="137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550" b="1" spc="-60">
                <a:solidFill>
                  <a:srgbClr val="000000"/>
                </a:solidFill>
                <a:latin typeface="Verdana" panose="22635452340000000000" pitchFamily="2"/>
              </a:rPr>
              <a:t>&gt;la tastiera </a:t>
            </a:r>
          </a:p>
          <a:p>
            <a:pPr marL="13716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550" b="1" spc="-105">
                <a:solidFill>
                  <a:srgbClr val="000000"/>
                </a:solidFill>
                <a:latin typeface="Verdana" panose="22635452340000000000" pitchFamily="2"/>
              </a:rPr>
              <a:t>&gt;l'unità dischi </a:t>
            </a:r>
          </a:p>
          <a:p>
            <a:pPr marL="137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550" b="1" spc="-75">
                <a:solidFill>
                  <a:srgbClr val="000000"/>
                </a:solidFill>
                <a:latin typeface="Verdana" panose="22635452340000000000" pitchFamily="2"/>
              </a:rPr>
              <a:t>&gt;il telefono </a:t>
            </a:r>
          </a:p>
          <a:p>
            <a:pPr marL="13716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550" b="1" spc="-145">
                <a:solidFill>
                  <a:srgbClr val="000000"/>
                </a:solidFill>
                <a:latin typeface="Verdana" panose="22635452340000000000" pitchFamily="2"/>
              </a:rPr>
              <a:t>&gt;il modem </a:t>
            </a:r>
          </a:p>
          <a:p>
            <a:pPr marL="13716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550" b="1" spc="-114">
                <a:solidFill>
                  <a:srgbClr val="000000"/>
                </a:solidFill>
                <a:latin typeface="Verdana" panose="22635452340000000000" pitchFamily="2"/>
              </a:rPr>
              <a:t>&gt;la stampante </a:t>
            </a:r>
          </a:p>
          <a:p>
            <a:pPr marL="137160" marR="0" indent="0" algn="l">
              <a:lnSpc>
                <a:spcPts val="20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550" b="1" spc="-100">
                <a:solidFill>
                  <a:srgbClr val="000000"/>
                </a:solidFill>
                <a:latin typeface="Verdana" panose="22635452340000000000" pitchFamily="2"/>
              </a:rPr>
              <a:t>&gt;il supporto per i documenti </a:t>
            </a:r>
          </a:p>
          <a:p>
            <a:pPr marL="137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550" b="1" spc="-85">
                <a:solidFill>
                  <a:srgbClr val="000000"/>
                </a:solidFill>
                <a:latin typeface="Verdana" panose="22635452340000000000" pitchFamily="2"/>
              </a:rPr>
              <a:t>&gt;la sedia </a:t>
            </a:r>
          </a:p>
          <a:p>
            <a:pPr marL="137160" marR="0" indent="0" algn="l">
              <a:lnSpc>
                <a:spcPts val="20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550" b="1" spc="-90">
                <a:solidFill>
                  <a:srgbClr val="000000"/>
                </a:solidFill>
                <a:latin typeface="Verdana" panose="22635452340000000000" pitchFamily="2"/>
              </a:rPr>
              <a:t>&gt;il piano di lavoro </a:t>
            </a:r>
          </a:p>
          <a:p>
            <a:pPr marL="137160" marR="1325880" indent="0" algn="l">
              <a:lnSpc>
                <a:spcPts val="1100"/>
              </a:lnSpc>
              <a:spcBef>
                <a:spcPts val="945"/>
              </a:spcBef>
              <a:spcAft>
                <a:spcPts val="0"/>
              </a:spcAft>
            </a:pPr>
            <a:r>
              <a:rPr lang="it-IT" sz="1550" b="1" spc="-120">
                <a:solidFill>
                  <a:srgbClr val="000000"/>
                </a:solidFill>
                <a:latin typeface="Verdana" panose="22635452340000000000" pitchFamily="2"/>
              </a:rPr>
              <a:t>&gt;l'ambiente di lavoro immediatamente circostante. </a:t>
            </a:r>
          </a:p>
          <a:p>
            <a:pPr marL="45720" marR="0" indent="0" algn="l">
              <a:lnSpc>
                <a:spcPts val="2000"/>
              </a:lnSpc>
              <a:spcBef>
                <a:spcPts val="1515"/>
              </a:spcBef>
              <a:spcAft>
                <a:spcPts val="0"/>
              </a:spcAft>
            </a:pPr>
            <a:r>
              <a:rPr lang="it-IT" sz="1550" b="1" u="sng" spc="0">
                <a:solidFill>
                  <a:srgbClr val="FF0000"/>
                </a:solidFill>
                <a:latin typeface="Verdana" panose="22635452340000000000" pitchFamily="2"/>
              </a:rPr>
              <a:t>Lavoratore:</a:t>
            </a:r>
            <a:r>
              <a:rPr lang="it-IT" sz="1550" b="1" u="sng" spc="0">
                <a:solidFill>
                  <a:srgbClr val="000000"/>
                </a:solidFill>
                <a:latin typeface="Verdana" panose="22635452340000000000" pitchFamily="2"/>
              </a:rPr>
              <a:t>  </a:t>
            </a:r>
          </a:p>
          <a:p>
            <a:pPr marL="45720" marR="0" indent="0" algn="l">
              <a:lnSpc>
                <a:spcPts val="2100"/>
              </a:lnSpc>
              <a:spcBef>
                <a:spcPts val="895"/>
              </a:spcBef>
              <a:spcAft>
                <a:spcPts val="0"/>
              </a:spcAft>
            </a:pPr>
            <a:r>
              <a:rPr lang="it-IT" sz="1750" b="1" spc="-15">
                <a:solidFill>
                  <a:srgbClr val="000000"/>
                </a:solidFill>
                <a:latin typeface="Verdana" panose="22635452340000000000" pitchFamily="2"/>
              </a:rPr>
              <a:t>Colui che utilizza un'attrezzatura munita di </a:t>
            </a:r>
          </a:p>
          <a:p>
            <a:pPr marL="45720" marR="0" indent="0" algn="l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750" b="1" spc="-40">
                <a:solidFill>
                  <a:srgbClr val="000000"/>
                </a:solidFill>
                <a:latin typeface="Verdana" panose="22635452340000000000" pitchFamily="2"/>
              </a:rPr>
              <a:t>videoterminale, in modo sistematico o abituale, </a:t>
            </a:r>
          </a:p>
        </p:txBody>
      </p:sp>
      <p:sp>
        <p:nvSpPr>
          <p:cNvPr id="130" name="Segnaposto testo 129"/>
          <p:cNvSpPr>
            <a:spLocks noGrp="1"/>
          </p:cNvSpPr>
          <p:nvPr>
            <p:ph type="body" idx="10"/>
          </p:nvPr>
        </p:nvSpPr>
        <p:spPr>
          <a:xfrm>
            <a:off x="1015365" y="7062470"/>
            <a:ext cx="2563495" cy="304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>
            <a:normAutofit fontScale="90000"/>
          </a:bodyPr>
          <a:lstStyle/>
          <a:p>
            <a:pPr marL="45720" marR="0" indent="0" algn="l">
              <a:lnSpc>
                <a:spcPts val="2100"/>
              </a:lnSpc>
              <a:spcAft>
                <a:spcPts val="9025"/>
              </a:spcAft>
            </a:pPr>
            <a:r>
              <a:rPr lang="it-IT" sz="1750" b="1" spc="-40" dirty="0">
                <a:solidFill>
                  <a:srgbClr val="000000"/>
                </a:solidFill>
                <a:latin typeface="Verdana" panose="22635452340000000000" pitchFamily="2"/>
              </a:rPr>
              <a:t>per 20 ore settimanali. </a:t>
            </a:r>
          </a:p>
        </p:txBody>
      </p:sp>
      <p:cxnSp>
        <p:nvCxnSpPr>
          <p:cNvPr id="132" name="Connettore 1 131"/>
          <p:cNvCxnSpPr/>
          <p:nvPr/>
        </p:nvCxnSpPr>
        <p:spPr>
          <a:xfrm>
            <a:off x="3212465" y="8671560"/>
            <a:ext cx="0" cy="649605"/>
          </a:xfrm>
          <a:prstGeom prst="line">
            <a:avLst/>
          </a:prstGeom>
          <a:ln w="27305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egnaposto testo 134"/>
          <p:cNvSpPr>
            <a:spLocks noGrp="1"/>
          </p:cNvSpPr>
          <p:nvPr>
            <p:ph type="body" idx="10"/>
          </p:nvPr>
        </p:nvSpPr>
        <p:spPr>
          <a:xfrm>
            <a:off x="902335" y="780415"/>
            <a:ext cx="5994400" cy="9134475"/>
          </a:xfrm>
          <a:prstGeom prst="rect">
            <a:avLst/>
          </a:prstGeom>
          <a:solidFill>
            <a:srgbClr val="FCEFD8"/>
          </a:solidFill>
          <a:ln w="0" cmpd="sng">
            <a:noFill/>
            <a:prstDash val="solid"/>
          </a:ln>
        </p:spPr>
        <p:txBody>
          <a:bodyPr vert="horz" lIns="0" tIns="640080" rIns="0" bIns="0" anchor="t">
            <a:normAutofit fontScale="95000"/>
          </a:bodyPr>
          <a:lstStyle/>
          <a:p>
            <a:pPr marL="4572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750" b="1" spc="65">
                <a:solidFill>
                  <a:srgbClr val="007F00"/>
                </a:solidFill>
                <a:latin typeface="Tahoma" panose="22635452340000000000" pitchFamily="2"/>
              </a:rPr>
              <a:t>Art. 52 Obblighi del datore di lavoro </a:t>
            </a:r>
          </a:p>
          <a:p>
            <a:pPr marL="45720" marR="640080" indent="0" algn="l">
              <a:lnSpc>
                <a:spcPts val="1700"/>
              </a:lnSpc>
              <a:spcBef>
                <a:spcPts val="3295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Nella valutazione dei rischi </a:t>
            </a: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(art. 4) </a:t>
            </a: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analizza i posti di lavoro in relazione a: </a:t>
            </a:r>
          </a:p>
          <a:p>
            <a:pPr marL="45720" marR="0" indent="-45720" algn="l">
              <a:lnSpc>
                <a:spcPts val="2000"/>
              </a:lnSpc>
              <a:spcBef>
                <a:spcPts val="605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40">
                <a:solidFill>
                  <a:srgbClr val="000000"/>
                </a:solidFill>
                <a:latin typeface="Tahoma" panose="22635452340000000000" pitchFamily="2"/>
              </a:rPr>
              <a:t>rischi per la vista e per gli occhi </a:t>
            </a:r>
          </a:p>
          <a:p>
            <a:pPr marL="45720" marR="457200" indent="-45720" algn="l">
              <a:lnSpc>
                <a:spcPts val="1700"/>
              </a:lnSpc>
              <a:spcBef>
                <a:spcPts val="990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problemi legati alla postura e all'affaticamento fisico o mentale </a:t>
            </a:r>
          </a:p>
          <a:p>
            <a:pPr marL="45720" marR="640080" indent="-45720" algn="l">
              <a:lnSpc>
                <a:spcPts val="17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problemi legati alle condizioni ergonomiche e all'igiene ambientale. </a:t>
            </a:r>
          </a:p>
          <a:p>
            <a:pPr marL="0" marR="685800" indent="0" algn="l">
              <a:lnSpc>
                <a:spcPts val="1900"/>
              </a:lnSpc>
              <a:spcBef>
                <a:spcPts val="1665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Adotta le misure appropriate per ovviare ai problemi riscontrati. </a:t>
            </a:r>
          </a:p>
          <a:p>
            <a:pPr marL="137160" marR="0" indent="0" algn="l">
              <a:lnSpc>
                <a:spcPts val="2200"/>
              </a:lnSpc>
              <a:spcBef>
                <a:spcPts val="3210"/>
              </a:spcBef>
              <a:spcAft>
                <a:spcPts val="0"/>
              </a:spcAft>
            </a:pPr>
            <a:r>
              <a:rPr lang="it-IT" sz="1750" b="1" spc="60">
                <a:solidFill>
                  <a:srgbClr val="007F00"/>
                </a:solidFill>
                <a:latin typeface="Tahoma" panose="22635452340000000000" pitchFamily="2"/>
              </a:rPr>
              <a:t>Art. 53 Organizzazione del lavoro </a:t>
            </a:r>
          </a:p>
          <a:p>
            <a:pPr marL="228600" marR="0" indent="0" algn="l">
              <a:lnSpc>
                <a:spcPts val="1900"/>
              </a:lnSpc>
              <a:spcBef>
                <a:spcPts val="1995"/>
              </a:spcBef>
              <a:spcAft>
                <a:spcPts val="0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Il datore di lavoro cerca di evitare il più possibile la monotonia e la ripetitività del lavoro. </a:t>
            </a:r>
          </a:p>
          <a:p>
            <a:pPr marL="731520" marR="0" indent="0" algn="l">
              <a:lnSpc>
                <a:spcPts val="2200"/>
              </a:lnSpc>
              <a:spcBef>
                <a:spcPts val="3805"/>
              </a:spcBef>
              <a:spcAft>
                <a:spcPts val="0"/>
              </a:spcAft>
            </a:pPr>
            <a:r>
              <a:rPr lang="it-IT" sz="1750" b="1" spc="10">
                <a:solidFill>
                  <a:srgbClr val="007F00"/>
                </a:solidFill>
                <a:latin typeface="Tahoma" panose="22635452340000000000" pitchFamily="2"/>
              </a:rPr>
              <a:t>54 Svolgimento quotidiano del lavoro </a:t>
            </a:r>
          </a:p>
          <a:p>
            <a:pPr marL="137160" marR="0" indent="0" algn="l">
              <a:lnSpc>
                <a:spcPts val="2000"/>
              </a:lnSpc>
              <a:spcBef>
                <a:spcPts val="2065"/>
              </a:spcBef>
              <a:spcAft>
                <a:spcPts val="0"/>
              </a:spcAft>
            </a:pPr>
            <a:r>
              <a:rPr lang="it-IT" sz="1550" b="1" spc="95">
                <a:solidFill>
                  <a:srgbClr val="000000"/>
                </a:solidFill>
                <a:latin typeface="Tahoma" panose="22635452340000000000" pitchFamily="2"/>
              </a:rPr>
              <a:t>Il lavoratore, ha diritto a una interruzione della sua </a:t>
            </a:r>
          </a:p>
          <a:p>
            <a:pPr marL="137160" marR="91440" indent="0" algn="just">
              <a:lnSpc>
                <a:spcPts val="2000"/>
              </a:lnSpc>
              <a:spcBef>
                <a:spcPts val="5"/>
              </a:spcBef>
              <a:spcAft>
                <a:spcPts val="0"/>
              </a:spcAft>
              <a:tabLst>
                <a:tab pos="5897880" algn="r"/>
              </a:tabLs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attività</a:t>
            </a:r>
            <a:r>
              <a:rPr lang="it-IT" sz="100" b="1" spc="0">
                <a:solidFill>
                  <a:srgbClr val="FF0000"/>
                </a:solidFill>
                <a:latin typeface="Tahoma" panose="22635452340000000000" pitchFamily="2"/>
              </a:rPr>
              <a:t> </a:t>
            </a:r>
            <a:r>
              <a:rPr lang="it-IT" sz="1550" b="1" spc="0">
                <a:solidFill>
                  <a:srgbClr val="FF0000"/>
                </a:solidFill>
                <a:latin typeface="Tahoma" panose="22635452340000000000" pitchFamily="2"/>
              </a:rPr>
              <a:t>le interruzioni sono parte dell'orario </a:t>
            </a:r>
            <a:r>
              <a:rPr lang="it-IT" sz="1600" b="1" spc="0">
                <a:solidFill>
                  <a:srgbClr val="FF0000"/>
                </a:solidFill>
                <a:latin typeface="Arial" panose="22635452340000000000" pitchFamily="2"/>
              </a:rPr>
              <a:t>di </a:t>
            </a:r>
            <a:br/>
            <a:r>
              <a:rPr lang="it-IT" sz="1550" b="1" spc="0">
                <a:solidFill>
                  <a:srgbClr val="FF0000"/>
                </a:solidFill>
                <a:latin typeface="Tahoma" panose="22635452340000000000" pitchFamily="2"/>
              </a:rPr>
              <a:t>lavoro. </a:t>
            </a:r>
          </a:p>
          <a:p>
            <a:pPr marL="137160" marR="0" indent="0" algn="just">
              <a:lnSpc>
                <a:spcPts val="2000"/>
              </a:lnSpc>
              <a:spcBef>
                <a:spcPts val="880"/>
              </a:spcBef>
              <a:spcAft>
                <a:spcPts val="7605"/>
              </a:spcAft>
            </a:pPr>
            <a:r>
              <a:rPr lang="it-IT" sz="1550" b="1" spc="0">
                <a:solidFill>
                  <a:srgbClr val="000000"/>
                </a:solidFill>
                <a:latin typeface="Tahoma" panose="22635452340000000000" pitchFamily="2"/>
              </a:rPr>
              <a:t>In assenza di una disposizione contrattuale diversa, il lavoratore ha diritto ad una interruzione di 15 minuti ogni 120 minuti di applicazione continuativa al videoterminale.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egnaposto testo 137"/>
          <p:cNvSpPr>
            <a:spLocks noGrp="1"/>
          </p:cNvSpPr>
          <p:nvPr>
            <p:ph type="body" idx="10"/>
          </p:nvPr>
        </p:nvSpPr>
        <p:spPr>
          <a:xfrm>
            <a:off x="902335" y="2336800"/>
            <a:ext cx="5842000" cy="556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7500"/>
          </a:bodyPr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750" b="1" spc="60">
                <a:solidFill>
                  <a:srgbClr val="007F00"/>
                </a:solidFill>
                <a:latin typeface="Tahoma" panose="22635452340000000000" pitchFamily="2"/>
              </a:rPr>
              <a:t>Art. 55 Sorveglianza sanitaria </a:t>
            </a:r>
          </a:p>
          <a:p>
            <a:pPr marL="0" marR="0" indent="0" algn="l">
              <a:lnSpc>
                <a:spcPts val="2200"/>
              </a:lnSpc>
              <a:spcBef>
                <a:spcPts val="1880"/>
              </a:spcBef>
              <a:spcAft>
                <a:spcPts val="0"/>
              </a:spcAft>
            </a:pPr>
            <a:r>
              <a:rPr lang="it-IT" sz="1750" b="1" spc="100">
                <a:solidFill>
                  <a:srgbClr val="000000"/>
                </a:solidFill>
                <a:latin typeface="Tahoma" panose="22635452340000000000" pitchFamily="2"/>
              </a:rPr>
              <a:t>I lavoratori, prima di essere addetti alle attività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50">
                <a:solidFill>
                  <a:srgbClr val="000000"/>
                </a:solidFill>
                <a:latin typeface="Tahoma" panose="22635452340000000000" pitchFamily="2"/>
              </a:rPr>
              <a:t>comportanti uso di videoterminali,</a:t>
            </a:r>
            <a:r>
              <a:rPr lang="it-IT" sz="1750" b="1" spc="50">
                <a:solidFill>
                  <a:srgbClr val="FF0000"/>
                </a:solidFill>
                <a:latin typeface="Tahoma" panose="22635452340000000000" pitchFamily="2"/>
              </a:rPr>
              <a:t> sono sottoposti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35">
                <a:solidFill>
                  <a:srgbClr val="FF0000"/>
                </a:solidFill>
                <a:latin typeface="Tahoma" panose="22635452340000000000" pitchFamily="2"/>
              </a:rPr>
              <a:t>a una visita medica e a un esame degli occhi 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50">
                <a:solidFill>
                  <a:srgbClr val="FF0000"/>
                </a:solidFill>
                <a:latin typeface="Tahoma" panose="22635452340000000000" pitchFamily="2"/>
              </a:rPr>
              <a:t>della vista effettuati dal medico competente. </a:t>
            </a:r>
          </a:p>
          <a:p>
            <a:pPr marL="320040" marR="0" indent="0" algn="l">
              <a:lnSpc>
                <a:spcPts val="2200"/>
              </a:lnSpc>
              <a:spcBef>
                <a:spcPts val="4960"/>
              </a:spcBef>
              <a:spcAft>
                <a:spcPts val="0"/>
              </a:spcAft>
            </a:pPr>
            <a:r>
              <a:rPr lang="it-IT" sz="1750" b="1" spc="85">
                <a:solidFill>
                  <a:srgbClr val="CC3300"/>
                </a:solidFill>
                <a:latin typeface="Tahoma" panose="22635452340000000000" pitchFamily="2"/>
              </a:rPr>
              <a:t>Art. 21 - Legge 422 del 29/12/00 </a:t>
            </a:r>
          </a:p>
          <a:p>
            <a:pPr marL="228600" marR="0" indent="0" algn="l">
              <a:lnSpc>
                <a:spcPts val="2100"/>
              </a:lnSpc>
              <a:spcBef>
                <a:spcPts val="3710"/>
              </a:spcBef>
              <a:spcAft>
                <a:spcPts val="0"/>
              </a:spcAft>
            </a:pPr>
            <a:r>
              <a:rPr lang="it-IT" sz="1750" b="1" u="sng" spc="30">
                <a:solidFill>
                  <a:srgbClr val="FF0000"/>
                </a:solidFill>
                <a:latin typeface="Tahoma" panose="22635452340000000000" pitchFamily="2"/>
              </a:rPr>
              <a:t>Sorveglianza sanitaria:</a:t>
            </a:r>
            <a:r>
              <a:rPr lang="it-IT" sz="1750" b="1" u="sng" spc="30">
                <a:solidFill>
                  <a:srgbClr val="000000"/>
                </a:solidFill>
                <a:latin typeface="Tahoma" panose="22635452340000000000" pitchFamily="2"/>
              </a:rPr>
              <a:t> 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5">
                <a:solidFill>
                  <a:srgbClr val="000000"/>
                </a:solidFill>
                <a:latin typeface="Tahoma" panose="22635452340000000000" pitchFamily="2"/>
              </a:rPr>
              <a:t>la periodicità delle visite di controllo è: </a:t>
            </a:r>
          </a:p>
          <a:p>
            <a:pPr marL="1051560" marR="0" indent="182880" algn="l">
              <a:lnSpc>
                <a:spcPts val="2100"/>
              </a:lnSpc>
              <a:spcBef>
                <a:spcPts val="2730"/>
              </a:spcBef>
              <a:spcAft>
                <a:spcPts val="0"/>
              </a:spcAft>
              <a:buFont typeface="Wingdings"/>
              <a:buChar char="·"/>
            </a:pPr>
            <a:r>
              <a:rPr lang="it-IT" sz="1750" b="1" spc="30">
                <a:solidFill>
                  <a:srgbClr val="0000FF"/>
                </a:solidFill>
                <a:latin typeface="Tahoma" panose="22635452340000000000" pitchFamily="2"/>
              </a:rPr>
              <a:t>biennale</a:t>
            </a:r>
            <a:r>
              <a:rPr lang="it-IT" sz="1750" b="1" spc="30">
                <a:solidFill>
                  <a:srgbClr val="000000"/>
                </a:solidFill>
                <a:latin typeface="Tahoma" panose="22635452340000000000" pitchFamily="2"/>
              </a:rPr>
              <a:t> per i lavoratori classificati come </a:t>
            </a:r>
          </a:p>
          <a:p>
            <a:pPr marL="10515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0">
                <a:solidFill>
                  <a:srgbClr val="000000"/>
                </a:solidFill>
                <a:latin typeface="Tahoma" panose="22635452340000000000" pitchFamily="2"/>
              </a:rPr>
              <a:t>idonei con prescrizioni e per i lavoratori </a:t>
            </a:r>
          </a:p>
          <a:p>
            <a:pPr marL="10515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0">
                <a:solidFill>
                  <a:srgbClr val="000000"/>
                </a:solidFill>
                <a:latin typeface="Tahoma" panose="22635452340000000000" pitchFamily="2"/>
              </a:rPr>
              <a:t>che abbiano compiuto il cinquantesimo anno </a:t>
            </a:r>
          </a:p>
          <a:p>
            <a:pPr marL="10515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70">
                <a:solidFill>
                  <a:srgbClr val="000000"/>
                </a:solidFill>
                <a:latin typeface="Tahoma" panose="22635452340000000000" pitchFamily="2"/>
              </a:rPr>
              <a:t>di età </a:t>
            </a:r>
          </a:p>
          <a:p>
            <a:pPr marL="1051560" marR="0" indent="182880" algn="l">
              <a:lnSpc>
                <a:spcPts val="2200"/>
              </a:lnSpc>
              <a:spcBef>
                <a:spcPts val="1410"/>
              </a:spcBef>
              <a:spcAft>
                <a:spcPts val="35"/>
              </a:spcAft>
              <a:buFont typeface="Wingdings"/>
              <a:buChar char="·"/>
            </a:pPr>
            <a:r>
              <a:rPr lang="it-IT" sz="1750" b="1" spc="10">
                <a:solidFill>
                  <a:srgbClr val="0000FF"/>
                </a:solidFill>
                <a:latin typeface="Tahoma" panose="22635452340000000000" pitchFamily="2"/>
              </a:rPr>
              <a:t>quinquennale</a:t>
            </a:r>
            <a:r>
              <a:rPr lang="it-IT" sz="1750" b="1" spc="10">
                <a:solidFill>
                  <a:srgbClr val="000000"/>
                </a:solidFill>
                <a:latin typeface="Tahoma" panose="22635452340000000000" pitchFamily="2"/>
              </a:rPr>
              <a:t> negli altri casi.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egnaposto testo 140"/>
          <p:cNvSpPr>
            <a:spLocks noGrp="1"/>
          </p:cNvSpPr>
          <p:nvPr>
            <p:ph type="body" idx="10"/>
          </p:nvPr>
        </p:nvSpPr>
        <p:spPr>
          <a:xfrm>
            <a:off x="861695" y="1117600"/>
            <a:ext cx="5842000" cy="6578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>
            <a:normAutofit fontScale="87500"/>
          </a:bodyPr>
          <a:lstStyle/>
          <a:p>
            <a:pPr marL="45720" marR="0" indent="0" algn="just">
              <a:lnSpc>
                <a:spcPts val="2800"/>
              </a:lnSpc>
              <a:spcAft>
                <a:spcPts val="0"/>
              </a:spcAft>
            </a:pPr>
            <a:r>
              <a:rPr lang="it-IT" sz="2150" b="1" spc="-125">
                <a:solidFill>
                  <a:srgbClr val="007F00"/>
                </a:solidFill>
                <a:latin typeface="Arial" panose="22635452340000000000" pitchFamily="2"/>
              </a:rPr>
              <a:t>PREVENZIONE: </a:t>
            </a:r>
            <a:r>
              <a:rPr lang="it-IT" sz="2450" b="1" spc="-125">
                <a:solidFill>
                  <a:srgbClr val="007F00"/>
                </a:solidFill>
                <a:latin typeface="Arial" panose="22635452340000000000" pitchFamily="2"/>
              </a:rPr>
              <a:t>esercizi di rilassamento </a:t>
            </a:r>
          </a:p>
          <a:p>
            <a:pPr marL="45720" marR="0" indent="0" algn="just">
              <a:lnSpc>
                <a:spcPts val="2200"/>
              </a:lnSpc>
              <a:spcBef>
                <a:spcPts val="5145"/>
              </a:spcBef>
              <a:spcAft>
                <a:spcPts val="0"/>
              </a:spcAft>
            </a:pPr>
            <a:r>
              <a:rPr lang="it-IT" sz="1850" b="1" spc="15">
                <a:solidFill>
                  <a:srgbClr val="000000"/>
                </a:solidFill>
                <a:latin typeface="Arial" panose="22635452340000000000" pitchFamily="2"/>
              </a:rPr>
              <a:t>Muoversi di più </a:t>
            </a:r>
          </a:p>
          <a:p>
            <a:pPr marL="45720" marR="0" indent="0" algn="just">
              <a:lnSpc>
                <a:spcPts val="2100"/>
              </a:lnSpc>
              <a:spcBef>
                <a:spcPts val="3310"/>
              </a:spcBef>
              <a:spcAft>
                <a:spcPts val="0"/>
              </a:spcAft>
            </a:pPr>
            <a:r>
              <a:rPr lang="it-IT" sz="1850" b="1" spc="185">
                <a:solidFill>
                  <a:srgbClr val="000000"/>
                </a:solidFill>
                <a:latin typeface="Arial" panose="22635452340000000000" pitchFamily="2"/>
              </a:rPr>
              <a:t>Il Decreto legislativo n. </a:t>
            </a:r>
            <a:r>
              <a:rPr lang="it-IT" sz="1850" b="1" i="1" spc="185">
                <a:solidFill>
                  <a:srgbClr val="000000"/>
                </a:solidFill>
                <a:latin typeface="Arial" panose="22635452340000000000" pitchFamily="2"/>
              </a:rPr>
              <a:t>626/94 </a:t>
            </a:r>
            <a:r>
              <a:rPr lang="it-IT" sz="1850" b="1" spc="185">
                <a:solidFill>
                  <a:srgbClr val="000000"/>
                </a:solidFill>
                <a:latin typeface="Arial" panose="22635452340000000000" pitchFamily="2"/>
              </a:rPr>
              <a:t>e successive </a:t>
            </a:r>
          </a:p>
          <a:p>
            <a:pPr marL="4572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90">
                <a:solidFill>
                  <a:srgbClr val="000000"/>
                </a:solidFill>
                <a:latin typeface="Arial" panose="22635452340000000000" pitchFamily="2"/>
              </a:rPr>
              <a:t>modificazioni prevede, all'art. 54, per i lavoratori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45">
                <a:solidFill>
                  <a:srgbClr val="000000"/>
                </a:solidFill>
                <a:latin typeface="Arial" panose="22635452340000000000" pitchFamily="2"/>
              </a:rPr>
              <a:t>"addetti al videoterminale", </a:t>
            </a:r>
            <a:r>
              <a:rPr lang="it-IT" sz="1850" b="1" spc="45">
                <a:solidFill>
                  <a:srgbClr val="000000"/>
                </a:solidFill>
                <a:latin typeface="Arial" panose="22635452340000000000" pitchFamily="2"/>
              </a:rPr>
              <a:t>pause di 15 minuti ogni </a:t>
            </a:r>
          </a:p>
          <a:p>
            <a:pPr marL="4572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due ore di lavoro. </a:t>
            </a:r>
          </a:p>
          <a:p>
            <a:pPr marL="45720" marR="0" indent="0" algn="just">
              <a:lnSpc>
                <a:spcPts val="2100"/>
              </a:lnSpc>
              <a:spcBef>
                <a:spcPts val="1205"/>
              </a:spcBef>
              <a:spcAft>
                <a:spcPts val="0"/>
              </a:spcAft>
            </a:pPr>
            <a:r>
              <a:rPr lang="it-IT" sz="1850" b="1" spc="120">
                <a:solidFill>
                  <a:srgbClr val="000000"/>
                </a:solidFill>
                <a:latin typeface="Arial" panose="22635452340000000000" pitchFamily="2"/>
              </a:rPr>
              <a:t>Chi lavora abitualmente al videoterminale deve </a:t>
            </a:r>
          </a:p>
          <a:p>
            <a:pPr marL="4572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approfittare dell'occasione per muoversi e cambiare la </a:t>
            </a:r>
          </a:p>
          <a:p>
            <a:pPr marL="4572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110">
                <a:solidFill>
                  <a:srgbClr val="000000"/>
                </a:solidFill>
                <a:latin typeface="Arial" panose="22635452340000000000" pitchFamily="2"/>
              </a:rPr>
              <a:t>posizione seduta. </a:t>
            </a:r>
            <a:r>
              <a:rPr lang="it-IT" sz="1650" b="1" i="1" spc="110">
                <a:solidFill>
                  <a:srgbClr val="000000"/>
                </a:solidFill>
                <a:latin typeface="Arial" panose="22635452340000000000" pitchFamily="2"/>
              </a:rPr>
              <a:t>Ci </a:t>
            </a:r>
            <a:r>
              <a:rPr lang="it-IT" sz="1850" b="1" spc="110">
                <a:solidFill>
                  <a:srgbClr val="000000"/>
                </a:solidFill>
                <a:latin typeface="Arial" panose="22635452340000000000" pitchFamily="2"/>
              </a:rPr>
              <a:t>sono lavori che si possono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5">
                <a:solidFill>
                  <a:srgbClr val="000000"/>
                </a:solidFill>
                <a:latin typeface="Arial" panose="22635452340000000000" pitchFamily="2"/>
              </a:rPr>
              <a:t>sicuramente eseguire in piedi (per es. telefonare). In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25">
                <a:solidFill>
                  <a:srgbClr val="000000"/>
                </a:solidFill>
                <a:latin typeface="Arial" panose="22635452340000000000" pitchFamily="2"/>
              </a:rPr>
              <a:t>ufficio è preferibile usare le scale anziché </a:t>
            </a:r>
          </a:p>
          <a:p>
            <a:pPr marL="4572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135">
                <a:solidFill>
                  <a:srgbClr val="000000"/>
                </a:solidFill>
                <a:latin typeface="Arial" panose="22635452340000000000" pitchFamily="2"/>
              </a:rPr>
              <a:t>l'ascensore.Tutto ciò favorisce la circolazione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65">
                <a:solidFill>
                  <a:srgbClr val="000000"/>
                </a:solidFill>
                <a:latin typeface="Arial" panose="22635452340000000000" pitchFamily="2"/>
              </a:rPr>
              <a:t>sanguigna e il metabolismo e fa bene alla colonna </a:t>
            </a:r>
          </a:p>
          <a:p>
            <a:pPr marL="4572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65">
                <a:solidFill>
                  <a:srgbClr val="000000"/>
                </a:solidFill>
                <a:latin typeface="Arial" panose="22635452340000000000" pitchFamily="2"/>
              </a:rPr>
              <a:t>vertebrale. Per questo motivo è opportuno variare </a:t>
            </a:r>
          </a:p>
          <a:p>
            <a:pPr marL="4572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frequentemente attività, come ad esempio recuperare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i fogli dalla stampante, archiviare la documentazione o </a:t>
            </a:r>
          </a:p>
          <a:p>
            <a:pPr marL="4572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100">
                <a:solidFill>
                  <a:srgbClr val="000000"/>
                </a:solidFill>
                <a:latin typeface="Arial" panose="22635452340000000000" pitchFamily="2"/>
              </a:rPr>
              <a:t>consultare un collega in un'altra stanza. Inoltre,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35">
                <a:solidFill>
                  <a:srgbClr val="000000"/>
                </a:solidFill>
                <a:latin typeface="Arial" panose="22635452340000000000" pitchFamily="2"/>
              </a:rPr>
              <a:t>mentre si lavora al videoterminale, è bene cambiare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35">
                <a:solidFill>
                  <a:srgbClr val="000000"/>
                </a:solidFill>
                <a:latin typeface="Arial" panose="22635452340000000000" pitchFamily="2"/>
              </a:rPr>
              <a:t>spesso la posizione delle gambe.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idx="10"/>
          </p:nvPr>
        </p:nvSpPr>
        <p:spPr>
          <a:xfrm>
            <a:off x="814070" y="1143000"/>
            <a:ext cx="5943600" cy="8140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it-IT" sz="1950" b="1" u="sng" spc="40" dirty="0">
                <a:solidFill>
                  <a:srgbClr val="FF0000"/>
                </a:solidFill>
                <a:latin typeface="Arial" panose="22635452340000000000" pitchFamily="2"/>
              </a:rPr>
              <a:t>Normativa per un uso sicuro e confortevole dei  </a:t>
            </a:r>
          </a:p>
          <a:p>
            <a:pPr marL="205740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u="sng" spc="0" dirty="0">
                <a:solidFill>
                  <a:srgbClr val="FF0000"/>
                </a:solidFill>
                <a:latin typeface="Arial" panose="22635452340000000000" pitchFamily="2"/>
              </a:rPr>
              <a:t>videoterminali</a:t>
            </a:r>
            <a:r>
              <a:rPr lang="it-IT" sz="1950" b="1" u="sng" spc="0" dirty="0">
                <a:solidFill>
                  <a:srgbClr val="CC3300"/>
                </a:solidFill>
                <a:latin typeface="Arial" panose="22635452340000000000" pitchFamily="2"/>
              </a:rPr>
              <a:t>  </a:t>
            </a:r>
          </a:p>
          <a:p>
            <a:pPr marL="0" marR="0" indent="0" algn="ctr">
              <a:lnSpc>
                <a:spcPts val="2200"/>
              </a:lnSpc>
              <a:spcBef>
                <a:spcPts val="4790"/>
              </a:spcBef>
              <a:spcAft>
                <a:spcPts val="0"/>
              </a:spcAft>
            </a:pPr>
            <a:r>
              <a:rPr lang="it-IT" sz="1950" b="1" spc="100" dirty="0">
                <a:solidFill>
                  <a:srgbClr val="CC3300"/>
                </a:solidFill>
                <a:latin typeface="Arial" panose="22635452340000000000" pitchFamily="2"/>
              </a:rPr>
              <a:t>Decreto Legislativo 81/2008 </a:t>
            </a:r>
            <a:r>
              <a:rPr lang="it-IT" sz="1950" b="1" spc="100" dirty="0" err="1">
                <a:solidFill>
                  <a:srgbClr val="CC3300"/>
                </a:solidFill>
                <a:latin typeface="Arial" panose="22635452340000000000" pitchFamily="2"/>
              </a:rPr>
              <a:t>s.m.i.</a:t>
            </a:r>
            <a:r>
              <a:rPr lang="it-IT" sz="1950" b="1" spc="100" dirty="0">
                <a:solidFill>
                  <a:srgbClr val="CC3300"/>
                </a:solidFill>
                <a:latin typeface="Arial" panose="22635452340000000000" pitchFamily="2"/>
              </a:rPr>
              <a:t>: </a:t>
            </a:r>
          </a:p>
          <a:p>
            <a:pPr marL="137160" marR="0" indent="0" algn="l">
              <a:spcBef>
                <a:spcPts val="0"/>
              </a:spcBef>
              <a:spcAft>
                <a:spcPts val="0"/>
              </a:spcAft>
            </a:pPr>
            <a:r>
              <a:rPr lang="it-IT" sz="1950" b="1" i="1" spc="60" dirty="0">
                <a:solidFill>
                  <a:srgbClr val="333399"/>
                </a:solidFill>
                <a:latin typeface="Arial" panose="22635452340000000000" pitchFamily="2"/>
              </a:rPr>
              <a:t>«Testo Unico sulla </a:t>
            </a:r>
            <a:r>
              <a:rPr lang="it-IT" sz="1950" b="1" i="1" spc="50" dirty="0">
                <a:solidFill>
                  <a:srgbClr val="333399"/>
                </a:solidFill>
                <a:latin typeface="Arial" panose="22635452340000000000" pitchFamily="2"/>
              </a:rPr>
              <a:t> sicurezza e la salute dei </a:t>
            </a:r>
            <a:r>
              <a:rPr lang="it-IT" sz="1950" b="1" i="1" spc="45" dirty="0">
                <a:solidFill>
                  <a:srgbClr val="333399"/>
                </a:solidFill>
                <a:latin typeface="Arial" panose="22635452340000000000" pitchFamily="2"/>
              </a:rPr>
              <a:t>lavoratori sui luoghi di lavoro".                           </a:t>
            </a:r>
            <a:r>
              <a:rPr lang="it-IT" sz="1100" b="1" i="1" spc="45" dirty="0">
                <a:solidFill>
                  <a:srgbClr val="333399"/>
                </a:solidFill>
                <a:latin typeface="Arial" panose="22635452340000000000" pitchFamily="2"/>
              </a:rPr>
              <a:t>( </a:t>
            </a:r>
            <a:r>
              <a:rPr lang="it-IT" sz="1100" b="1" dirty="0"/>
              <a:t>Titolo VII, composto dagli articoli dal 172 al 178 e </a:t>
            </a:r>
            <a:r>
              <a:rPr lang="it-IT" sz="1100" b="1" dirty="0">
                <a:solidFill>
                  <a:srgbClr val="222222"/>
                </a:solidFill>
                <a:latin typeface="Open Sans"/>
              </a:rPr>
              <a:t>allegato XXXIV Videoterminali). </a:t>
            </a:r>
            <a:endParaRPr lang="it-IT" sz="1100" b="1" spc="45" dirty="0">
              <a:solidFill>
                <a:srgbClr val="333399"/>
              </a:solidFill>
              <a:latin typeface="Arial" panose="22635452340000000000" pitchFamily="2"/>
            </a:endParaRPr>
          </a:p>
          <a:p>
            <a:pPr marL="457200" marR="0" indent="0" algn="l">
              <a:lnSpc>
                <a:spcPts val="2300"/>
              </a:lnSpc>
              <a:spcBef>
                <a:spcPts val="4930"/>
              </a:spcBef>
              <a:spcAft>
                <a:spcPts val="0"/>
              </a:spcAft>
            </a:pPr>
            <a:r>
              <a:rPr lang="it-IT" sz="1950" b="1" spc="55" dirty="0">
                <a:solidFill>
                  <a:srgbClr val="CC3300"/>
                </a:solidFill>
                <a:latin typeface="Arial" panose="22635452340000000000" pitchFamily="2"/>
              </a:rPr>
              <a:t>Decreto del Ministero del Lavoro e della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spc="55" dirty="0">
                <a:solidFill>
                  <a:srgbClr val="CC3300"/>
                </a:solidFill>
                <a:latin typeface="Arial" panose="22635452340000000000" pitchFamily="2"/>
              </a:rPr>
              <a:t>Previdenza Sociale 2/10/00:</a:t>
            </a:r>
            <a:r>
              <a:rPr lang="it-IT" sz="1950" b="1" i="1" spc="55" dirty="0">
                <a:solidFill>
                  <a:srgbClr val="333399"/>
                </a:solidFill>
                <a:latin typeface="Arial" panose="22635452340000000000" pitchFamily="2"/>
              </a:rPr>
              <a:t> "Linee guida d'uso </a:t>
            </a:r>
          </a:p>
          <a:p>
            <a:pPr marL="17373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30" dirty="0">
                <a:solidFill>
                  <a:srgbClr val="333399"/>
                </a:solidFill>
                <a:latin typeface="Arial" panose="22635452340000000000" pitchFamily="2"/>
              </a:rPr>
              <a:t>dei videoterminali . </a:t>
            </a:r>
          </a:p>
          <a:p>
            <a:pPr marL="457200" marR="0" indent="0" algn="l">
              <a:lnSpc>
                <a:spcPts val="2300"/>
              </a:lnSpc>
              <a:spcBef>
                <a:spcPts val="4890"/>
              </a:spcBef>
              <a:spcAft>
                <a:spcPts val="0"/>
              </a:spcAft>
            </a:pPr>
            <a:r>
              <a:rPr lang="it-IT" sz="1950" b="1" spc="80" dirty="0">
                <a:solidFill>
                  <a:srgbClr val="CC3300"/>
                </a:solidFill>
                <a:latin typeface="Arial" panose="22635452340000000000" pitchFamily="2"/>
              </a:rPr>
              <a:t>Legge 29/12/00 n. 422:</a:t>
            </a:r>
            <a:r>
              <a:rPr lang="it-IT" sz="1950" b="1" i="1" spc="80" dirty="0">
                <a:solidFill>
                  <a:srgbClr val="333399"/>
                </a:solidFill>
                <a:latin typeface="Arial" panose="22635452340000000000" pitchFamily="2"/>
              </a:rPr>
              <a:t> "Disposizioni per </a:t>
            </a:r>
          </a:p>
          <a:p>
            <a:pPr marL="91440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20" dirty="0">
                <a:solidFill>
                  <a:srgbClr val="333399"/>
                </a:solidFill>
                <a:latin typeface="Arial" panose="22635452340000000000" pitchFamily="2"/>
              </a:rPr>
              <a:t>l'adempimento di obblighi derivanti </a:t>
            </a:r>
          </a:p>
          <a:p>
            <a:pPr marL="457200" marR="0" indent="0" algn="l">
              <a:lnSpc>
                <a:spcPts val="23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950" b="1" i="1" spc="25" dirty="0">
                <a:solidFill>
                  <a:srgbClr val="333399"/>
                </a:solidFill>
                <a:latin typeface="Arial" panose="22635452340000000000" pitchFamily="2"/>
              </a:rPr>
              <a:t>dall'appartenenza dell'Italia alle Comunità </a:t>
            </a:r>
          </a:p>
          <a:p>
            <a:pPr marL="8229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80" dirty="0">
                <a:solidFill>
                  <a:srgbClr val="333399"/>
                </a:solidFill>
                <a:latin typeface="Arial" panose="22635452340000000000" pitchFamily="2"/>
              </a:rPr>
              <a:t>europee Legge comunitaria 2000". </a:t>
            </a:r>
          </a:p>
          <a:p>
            <a:pPr marL="457200" marR="0" indent="0" algn="l">
              <a:lnSpc>
                <a:spcPts val="2300"/>
              </a:lnSpc>
              <a:spcBef>
                <a:spcPts val="4325"/>
              </a:spcBef>
              <a:spcAft>
                <a:spcPts val="0"/>
              </a:spcAft>
            </a:pPr>
            <a:endParaRPr lang="it-IT" sz="1950" b="1" i="1" spc="25" dirty="0">
              <a:solidFill>
                <a:srgbClr val="333399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gnaposto testo 143"/>
          <p:cNvSpPr>
            <a:spLocks noGrp="1"/>
          </p:cNvSpPr>
          <p:nvPr>
            <p:ph type="body" idx="10"/>
          </p:nvPr>
        </p:nvSpPr>
        <p:spPr>
          <a:xfrm>
            <a:off x="1182370" y="780415"/>
            <a:ext cx="5486400" cy="9134475"/>
          </a:xfrm>
          <a:prstGeom prst="rect">
            <a:avLst/>
          </a:prstGeom>
          <a:solidFill>
            <a:srgbClr val="FCF0D8"/>
          </a:solidFill>
          <a:ln w="0" cmpd="sng">
            <a:noFill/>
            <a:prstDash val="solid"/>
          </a:ln>
        </p:spPr>
        <p:txBody>
          <a:bodyPr vert="horz" lIns="0" tIns="2476500" rIns="0" bIns="0" anchor="t">
            <a:normAutofit fontScale="95000"/>
          </a:bodyPr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it-IT" sz="2050" b="1" spc="-20" dirty="0">
                <a:solidFill>
                  <a:srgbClr val="007F00"/>
                </a:solidFill>
                <a:latin typeface="Times New Roman" panose="22635452340000000000" pitchFamily="1"/>
              </a:rPr>
              <a:t>ESERCIZI DI STRETCHING E RILASSAMENTO </a:t>
            </a:r>
          </a:p>
          <a:p>
            <a:pPr marL="0" marR="0" indent="0" algn="ctr">
              <a:lnSpc>
                <a:spcPts val="2500"/>
              </a:lnSpc>
              <a:spcBef>
                <a:spcPts val="10380"/>
              </a:spcBef>
              <a:spcAft>
                <a:spcPts val="0"/>
              </a:spcAft>
            </a:pPr>
            <a:r>
              <a:rPr lang="it-IT" sz="2100" b="1" spc="75" dirty="0">
                <a:solidFill>
                  <a:srgbClr val="000000"/>
                </a:solidFill>
                <a:latin typeface="Tahoma" panose="22635452340000000000" pitchFamily="2"/>
              </a:rPr>
              <a:t>Gli esercizi di ginnastica e di stretching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100" b="1" spc="35" dirty="0">
                <a:solidFill>
                  <a:srgbClr val="000000"/>
                </a:solidFill>
                <a:latin typeface="Tahoma" panose="22635452340000000000" pitchFamily="2"/>
              </a:rPr>
              <a:t>consentono di migliorare nettamente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100" b="1" spc="85" dirty="0">
                <a:solidFill>
                  <a:srgbClr val="000000"/>
                </a:solidFill>
                <a:latin typeface="Tahoma" panose="22635452340000000000" pitchFamily="2"/>
              </a:rPr>
              <a:t>lo stato di salute. </a:t>
            </a:r>
          </a:p>
          <a:p>
            <a:pPr marL="0" marR="0" indent="0" algn="ctr">
              <a:lnSpc>
                <a:spcPts val="1600"/>
              </a:lnSpc>
              <a:spcBef>
                <a:spcPts val="7830"/>
              </a:spcBef>
              <a:spcAft>
                <a:spcPts val="18860"/>
              </a:spcAft>
            </a:pPr>
            <a:r>
              <a:rPr lang="it-IT" sz="1300" b="1" spc="0" dirty="0">
                <a:solidFill>
                  <a:srgbClr val="000000"/>
                </a:solidFill>
                <a:latin typeface="Tahoma" panose="22635452340000000000" pitchFamily="2"/>
              </a:rPr>
              <a:t>Tratto da </a:t>
            </a:r>
            <a:r>
              <a:rPr lang="it-IT" sz="1300" b="1" i="1" spc="0" dirty="0">
                <a:solidFill>
                  <a:srgbClr val="000000"/>
                </a:solidFill>
                <a:latin typeface="Arial" panose="22635452340000000000" pitchFamily="2"/>
              </a:rPr>
              <a:t>"I </a:t>
            </a:r>
            <a:r>
              <a:rPr lang="it-IT" sz="1300" b="1" i="1" spc="0" dirty="0" err="1">
                <a:solidFill>
                  <a:srgbClr val="000000"/>
                </a:solidFill>
                <a:latin typeface="Arial" panose="22635452340000000000" pitchFamily="2"/>
              </a:rPr>
              <a:t>I</a:t>
            </a:r>
            <a:r>
              <a:rPr lang="it-IT" sz="1300" b="1" i="1" spc="0" dirty="0">
                <a:solidFill>
                  <a:srgbClr val="000000"/>
                </a:solidFill>
                <a:latin typeface="Arial" panose="22635452340000000000" pitchFamily="2"/>
              </a:rPr>
              <a:t> Lavoro al Videoterminale" </a:t>
            </a:r>
            <a:br>
              <a:rPr dirty="0"/>
            </a:br>
            <a:r>
              <a:rPr lang="it-IT" sz="1300" b="1" spc="0" dirty="0">
                <a:solidFill>
                  <a:srgbClr val="000000"/>
                </a:solidFill>
                <a:latin typeface="Tahoma" panose="22635452340000000000" pitchFamily="2"/>
              </a:rPr>
              <a:t>INAIL- Collana per la prevenzione </a:t>
            </a:r>
            <a:br>
              <a:rPr dirty="0"/>
            </a:br>
            <a:endParaRPr lang="it-IT" sz="1300" b="1" spc="0" dirty="0">
              <a:solidFill>
                <a:srgbClr val="000000"/>
              </a:solidFill>
              <a:latin typeface="Tahoma" panose="22635452340000000000" pitchFamily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egnaposto testo 146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9156065"/>
          </a:xfrm>
          <a:prstGeom prst="rect">
            <a:avLst/>
          </a:prstGeom>
          <a:solidFill>
            <a:srgbClr val="F5EE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5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70890" y="2523490"/>
            <a:ext cx="3987165" cy="6486525"/>
          </a:xfrm>
          <a:prstGeom prst="rect">
            <a:avLst/>
          </a:prstGeom>
        </p:spPr>
      </p:pic>
      <p:sp>
        <p:nvSpPr>
          <p:cNvPr id="148" name="Segnaposto testo 147"/>
          <p:cNvSpPr>
            <a:spLocks noGrp="1"/>
          </p:cNvSpPr>
          <p:nvPr>
            <p:ph type="body" idx="10"/>
          </p:nvPr>
        </p:nvSpPr>
        <p:spPr>
          <a:xfrm>
            <a:off x="981710" y="768350"/>
            <a:ext cx="1689100" cy="1755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7881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6245"/>
              </a:spcAft>
            </a:pPr>
            <a:r>
              <a:rPr lang="it-IT" sz="1850" b="1" spc="-30">
                <a:solidFill>
                  <a:srgbClr val="007F00"/>
                </a:solidFill>
                <a:latin typeface="Arial" panose="22635452340000000000" pitchFamily="2"/>
              </a:rPr>
              <a:t>Per la schiena... </a:t>
            </a:r>
          </a:p>
        </p:txBody>
      </p:sp>
      <p:graphicFrame>
        <p:nvGraphicFramePr>
          <p:cNvPr id="151" name="table 151"/>
          <p:cNvGraphicFramePr>
            <a:graphicFrameLocks noGrp="1"/>
          </p:cNvGraphicFramePr>
          <p:nvPr/>
        </p:nvGraphicFramePr>
        <p:xfrm>
          <a:off x="344170" y="2523490"/>
          <a:ext cx="6873240" cy="6486525"/>
        </p:xfrm>
        <a:graphic>
          <a:graphicData uri="http://schemas.openxmlformats.org/drawingml/2006/table">
            <a:tbl>
              <a:tblPr/>
              <a:tblGrid>
                <a:gridCol w="441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652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111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-50">
                          <a:solidFill>
                            <a:srgbClr val="007F00"/>
                          </a:solidFill>
                          <a:latin typeface="Arial" panose="22635452340000000000" pitchFamily="2"/>
                        </a:rPr>
                        <a:t>Posizione di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10">
                          <a:solidFill>
                            <a:srgbClr val="007F00"/>
                          </a:solidFill>
                          <a:latin typeface="Arial" panose="22635452340000000000" pitchFamily="2"/>
                        </a:rPr>
                        <a:t>partenza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5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In stazione eretta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-3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e con ambedue le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-4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mani appoggiate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-1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sui fianchi.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324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-15">
                          <a:solidFill>
                            <a:srgbClr val="007F00"/>
                          </a:solidFill>
                          <a:latin typeface="Arial" panose="22635452340000000000" pitchFamily="2"/>
                        </a:rPr>
                        <a:t>Esercizio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1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Stirare la schiena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-1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leggermente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-1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all'indietro con lo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-1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sguardo rivolto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4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verso il soffitto e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-4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con le ginocchia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tese.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Restare così per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un istante e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respirare sempre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-3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normalmente.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1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Ripetere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t-IT" sz="1850" b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l'esercizio da 5 a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1290"/>
                        </a:spcAft>
                      </a:pPr>
                      <a:r>
                        <a:rPr lang="it-IT" sz="1850" b="1" spc="-1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10 volte.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egnaposto testo 154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1650" cy="9131935"/>
          </a:xfrm>
          <a:prstGeom prst="rect">
            <a:avLst/>
          </a:prstGeom>
          <a:solidFill>
            <a:srgbClr val="F5ED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5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97535" y="3072130"/>
            <a:ext cx="4041775" cy="5096510"/>
          </a:xfrm>
          <a:prstGeom prst="rect">
            <a:avLst/>
          </a:prstGeom>
        </p:spPr>
      </p:pic>
      <p:sp>
        <p:nvSpPr>
          <p:cNvPr id="156" name="Segnaposto testo 155"/>
          <p:cNvSpPr>
            <a:spLocks noGrp="1"/>
          </p:cNvSpPr>
          <p:nvPr>
            <p:ph type="body" idx="10"/>
          </p:nvPr>
        </p:nvSpPr>
        <p:spPr>
          <a:xfrm>
            <a:off x="978535" y="780415"/>
            <a:ext cx="5029200" cy="1880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484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850" b="1" spc="45">
                <a:solidFill>
                  <a:srgbClr val="007F00"/>
                </a:solidFill>
                <a:latin typeface="Arial" panose="22635452340000000000" pitchFamily="2"/>
              </a:rPr>
              <a:t>Stiramento delle spalle, delle braccia e delle </a:t>
            </a:r>
          </a:p>
          <a:p>
            <a:pPr marL="0" marR="0" indent="0" algn="l">
              <a:lnSpc>
                <a:spcPts val="2100"/>
              </a:lnSpc>
              <a:spcBef>
                <a:spcPts val="5"/>
              </a:spcBef>
              <a:spcAft>
                <a:spcPts val="5235"/>
              </a:spcAft>
            </a:pPr>
            <a:r>
              <a:rPr lang="it-IT" sz="1850" b="1" spc="-75">
                <a:solidFill>
                  <a:srgbClr val="007F00"/>
                </a:solidFill>
                <a:latin typeface="Arial" panose="22635452340000000000" pitchFamily="2"/>
              </a:rPr>
              <a:t>mani... </a:t>
            </a:r>
          </a:p>
        </p:txBody>
      </p:sp>
      <p:sp>
        <p:nvSpPr>
          <p:cNvPr id="159" name="Segnaposto testo 158"/>
          <p:cNvSpPr>
            <a:spLocks noGrp="1"/>
          </p:cNvSpPr>
          <p:nvPr>
            <p:ph type="body" idx="10"/>
          </p:nvPr>
        </p:nvSpPr>
        <p:spPr>
          <a:xfrm>
            <a:off x="4864735" y="2661285"/>
            <a:ext cx="2057400" cy="7251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50">
                <a:solidFill>
                  <a:srgbClr val="007F00"/>
                </a:solidFill>
                <a:latin typeface="Arial" panose="22635452340000000000" pitchFamily="2"/>
              </a:rPr>
              <a:t>Posizione di </a:t>
            </a:r>
          </a:p>
          <a:p>
            <a:pPr marL="0" marR="0" indent="0" algn="just">
              <a:lnSpc>
                <a:spcPts val="21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7F00"/>
                </a:solidFill>
                <a:latin typeface="Arial" panose="22635452340000000000" pitchFamily="2"/>
              </a:rPr>
              <a:t>partenza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Seduti, schiena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35">
                <a:solidFill>
                  <a:srgbClr val="000000"/>
                </a:solidFill>
                <a:latin typeface="Arial" panose="22635452340000000000" pitchFamily="2"/>
              </a:rPr>
              <a:t>diritta, lasciar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cadere le braccia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inerti. </a:t>
            </a:r>
          </a:p>
          <a:p>
            <a:pPr marL="0" marR="0" indent="0" algn="just">
              <a:lnSpc>
                <a:spcPts val="2100"/>
              </a:lnSpc>
              <a:spcBef>
                <a:spcPts val="1440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Sollevare le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braccia e stendere </a:t>
            </a:r>
          </a:p>
          <a:p>
            <a:pPr marL="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-25">
                <a:solidFill>
                  <a:srgbClr val="000000"/>
                </a:solidFill>
                <a:latin typeface="Arial" panose="22635452340000000000" pitchFamily="2"/>
              </a:rPr>
              <a:t>ambedue le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5">
                <a:solidFill>
                  <a:srgbClr val="000000"/>
                </a:solidFill>
                <a:latin typeface="Arial" panose="22635452340000000000" pitchFamily="2"/>
              </a:rPr>
              <a:t>braccia e le mani in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fuori. Spingere il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petto in avanti.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Restare così per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un istante 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respirare sempre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normalmente. In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seguito, lasciare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cadere le braccia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5">
                <a:solidFill>
                  <a:srgbClr val="000000"/>
                </a:solidFill>
                <a:latin typeface="Arial" panose="22635452340000000000" pitchFamily="2"/>
              </a:rPr>
              <a:t>inerti. Ripetere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-25">
                <a:solidFill>
                  <a:srgbClr val="000000"/>
                </a:solidFill>
                <a:latin typeface="Arial" panose="22635452340000000000" pitchFamily="2"/>
              </a:rPr>
              <a:t>l'esercizio più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8055"/>
              </a:spcAft>
            </a:pPr>
            <a:r>
              <a:rPr lang="it-IT" sz="1850" b="1" spc="-15">
                <a:solidFill>
                  <a:srgbClr val="000000"/>
                </a:solidFill>
                <a:latin typeface="Arial" panose="22635452340000000000" pitchFamily="2"/>
              </a:rPr>
              <a:t>volte.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egnaposto testo 161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9156065"/>
          </a:xfrm>
          <a:prstGeom prst="rect">
            <a:avLst/>
          </a:prstGeom>
          <a:solidFill>
            <a:srgbClr val="F8EED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6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29970" y="2712720"/>
            <a:ext cx="3606165" cy="4931410"/>
          </a:xfrm>
          <a:prstGeom prst="rect">
            <a:avLst/>
          </a:prstGeom>
        </p:spPr>
      </p:pic>
      <p:sp>
        <p:nvSpPr>
          <p:cNvPr id="163" name="Segnaposto testo 162"/>
          <p:cNvSpPr>
            <a:spLocks noGrp="1"/>
          </p:cNvSpPr>
          <p:nvPr>
            <p:ph type="body" idx="10"/>
          </p:nvPr>
        </p:nvSpPr>
        <p:spPr>
          <a:xfrm>
            <a:off x="981710" y="768350"/>
            <a:ext cx="1371600" cy="166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7818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5595"/>
              </a:spcAft>
            </a:pPr>
            <a:r>
              <a:rPr lang="it-IT" sz="1850" b="1" spc="-40">
                <a:solidFill>
                  <a:srgbClr val="007F00"/>
                </a:solidFill>
                <a:latin typeface="Arial" panose="22635452340000000000" pitchFamily="2"/>
              </a:rPr>
              <a:t>Per la nuca... </a:t>
            </a:r>
          </a:p>
        </p:txBody>
      </p:sp>
      <p:sp>
        <p:nvSpPr>
          <p:cNvPr id="166" name="Segnaposto testo 165"/>
          <p:cNvSpPr>
            <a:spLocks noGrp="1"/>
          </p:cNvSpPr>
          <p:nvPr>
            <p:ph type="body" idx="10"/>
          </p:nvPr>
        </p:nvSpPr>
        <p:spPr>
          <a:xfrm>
            <a:off x="4864735" y="2432685"/>
            <a:ext cx="1854200" cy="7491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50">
                <a:solidFill>
                  <a:srgbClr val="007F00"/>
                </a:solidFill>
                <a:latin typeface="Arial" panose="22635452340000000000" pitchFamily="2"/>
              </a:rPr>
              <a:t>Posizione di </a:t>
            </a:r>
          </a:p>
          <a:p>
            <a:pPr marL="0" marR="0" indent="0" algn="just">
              <a:lnSpc>
                <a:spcPts val="21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7F00"/>
                </a:solidFill>
                <a:latin typeface="Arial" panose="22635452340000000000" pitchFamily="2"/>
              </a:rPr>
              <a:t>partenza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Seduti, schiena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5">
                <a:solidFill>
                  <a:srgbClr val="000000"/>
                </a:solidFill>
                <a:latin typeface="Arial" panose="22635452340000000000" pitchFamily="2"/>
              </a:rPr>
              <a:t>diritta. Indice e </a:t>
            </a:r>
          </a:p>
          <a:p>
            <a:pPr marL="0" marR="0" indent="0" algn="just">
              <a:lnSpc>
                <a:spcPts val="21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850" b="1" spc="-45">
                <a:solidFill>
                  <a:srgbClr val="000000"/>
                </a:solidFill>
                <a:latin typeface="Arial" panose="22635452340000000000" pitchFamily="2"/>
              </a:rPr>
              <a:t>medio della mano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45">
                <a:solidFill>
                  <a:srgbClr val="000000"/>
                </a:solidFill>
                <a:latin typeface="Arial" panose="22635452340000000000" pitchFamily="2"/>
              </a:rPr>
              <a:t>appoggiati sul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0">
                <a:solidFill>
                  <a:srgbClr val="000000"/>
                </a:solidFill>
                <a:latin typeface="Arial" panose="22635452340000000000" pitchFamily="2"/>
              </a:rPr>
              <a:t>mento. </a:t>
            </a:r>
          </a:p>
          <a:p>
            <a:pPr marL="0" marR="0" indent="0" algn="just">
              <a:lnSpc>
                <a:spcPts val="2100"/>
              </a:lnSpc>
              <a:spcBef>
                <a:spcPts val="105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40">
                <a:solidFill>
                  <a:srgbClr val="000000"/>
                </a:solidFill>
                <a:latin typeface="Arial" panose="22635452340000000000" pitchFamily="2"/>
              </a:rPr>
              <a:t>Spingere il mento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all'indietro. </a:t>
            </a:r>
          </a:p>
          <a:p>
            <a:pPr marL="0" marR="0" indent="0" algn="just">
              <a:lnSpc>
                <a:spcPts val="2100"/>
              </a:lnSpc>
              <a:spcBef>
                <a:spcPts val="35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000000"/>
                </a:solidFill>
                <a:latin typeface="Arial" panose="22635452340000000000" pitchFamily="2"/>
              </a:rPr>
              <a:t>Guardare diritto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davanti a voi e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tenere il busto in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35">
                <a:solidFill>
                  <a:srgbClr val="000000"/>
                </a:solidFill>
                <a:latin typeface="Arial" panose="22635452340000000000" pitchFamily="2"/>
              </a:rPr>
              <a:t>posizione stabile.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Restare così per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un istante.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Ripetere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l'esercizio da 5 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16795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10 volte.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29310" y="2462530"/>
            <a:ext cx="6047105" cy="4438015"/>
          </a:xfrm>
          <a:prstGeom prst="rect">
            <a:avLst/>
          </a:prstGeom>
        </p:spPr>
      </p:pic>
      <p:sp>
        <p:nvSpPr>
          <p:cNvPr id="169" name="Segnaposto testo 168"/>
          <p:cNvSpPr>
            <a:spLocks noGrp="1"/>
          </p:cNvSpPr>
          <p:nvPr>
            <p:ph type="body" idx="10"/>
          </p:nvPr>
        </p:nvSpPr>
        <p:spPr>
          <a:xfrm>
            <a:off x="848995" y="1435100"/>
            <a:ext cx="5029200" cy="1027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137160" marR="0" indent="0" algn="l">
              <a:lnSpc>
                <a:spcPts val="2100"/>
              </a:lnSpc>
              <a:spcAft>
                <a:spcPts val="5875"/>
              </a:spcAft>
            </a:pPr>
            <a:r>
              <a:rPr lang="it-IT" sz="1850" b="1" spc="15">
                <a:solidFill>
                  <a:srgbClr val="007F00"/>
                </a:solidFill>
                <a:latin typeface="Arial" panose="22635452340000000000" pitchFamily="2"/>
              </a:rPr>
              <a:t>Distensione dei muscoli laterali della nuca... </a:t>
            </a:r>
          </a:p>
        </p:txBody>
      </p:sp>
      <p:sp>
        <p:nvSpPr>
          <p:cNvPr id="172" name="Segnaposto testo 171"/>
          <p:cNvSpPr>
            <a:spLocks noGrp="1"/>
          </p:cNvSpPr>
          <p:nvPr>
            <p:ph type="body" idx="10"/>
          </p:nvPr>
        </p:nvSpPr>
        <p:spPr>
          <a:xfrm>
            <a:off x="984250" y="7157085"/>
            <a:ext cx="5549900" cy="2329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>
            <a:normAutofit fontScale="87500"/>
          </a:bodyPr>
          <a:lstStyle/>
          <a:p>
            <a:pPr marL="4572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30">
                <a:solidFill>
                  <a:srgbClr val="007F00"/>
                </a:solidFill>
                <a:latin typeface="Arial" panose="22635452340000000000" pitchFamily="2"/>
              </a:rPr>
              <a:t>Posizione di partenza </a:t>
            </a:r>
          </a:p>
          <a:p>
            <a:pPr marL="4572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Seduti con la schiena diritta o in piedi in stazione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eretta e tenere in mano un libro. </a:t>
            </a:r>
          </a:p>
          <a:p>
            <a:pPr marL="45720" marR="0" indent="0" algn="just">
              <a:lnSpc>
                <a:spcPts val="2100"/>
              </a:lnSpc>
              <a:spcBef>
                <a:spcPts val="3130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Sollevare le spalle e restare così per un istante.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Rilassare in seguito le spalle. Ripetere l'esercizio da </a:t>
            </a:r>
          </a:p>
          <a:p>
            <a:pPr marL="4572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10 a 15 volte.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58495" y="1974850"/>
            <a:ext cx="6172200" cy="4218940"/>
          </a:xfrm>
          <a:prstGeom prst="rect">
            <a:avLst/>
          </a:prstGeom>
        </p:spPr>
      </p:pic>
      <p:sp>
        <p:nvSpPr>
          <p:cNvPr id="175" name="Segnaposto testo 174"/>
          <p:cNvSpPr>
            <a:spLocks noGrp="1"/>
          </p:cNvSpPr>
          <p:nvPr>
            <p:ph type="body" idx="10"/>
          </p:nvPr>
        </p:nvSpPr>
        <p:spPr>
          <a:xfrm>
            <a:off x="859790" y="1435100"/>
            <a:ext cx="5549900" cy="539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>
            <a:normAutofit fontScale="95000"/>
          </a:bodyPr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it-IT" sz="1850" b="1" spc="20">
                <a:solidFill>
                  <a:srgbClr val="007F00"/>
                </a:solidFill>
                <a:latin typeface="Arial" panose="22635452340000000000" pitchFamily="2"/>
              </a:rPr>
              <a:t>Rilassamento della parte superiore della colonna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0">
                <a:solidFill>
                  <a:srgbClr val="007F00"/>
                </a:solidFill>
                <a:latin typeface="Arial" panose="22635452340000000000" pitchFamily="2"/>
              </a:rPr>
              <a:t>vertebrale... </a:t>
            </a:r>
          </a:p>
        </p:txBody>
      </p:sp>
      <p:sp>
        <p:nvSpPr>
          <p:cNvPr id="178" name="Segnaposto testo 177"/>
          <p:cNvSpPr>
            <a:spLocks noGrp="1"/>
          </p:cNvSpPr>
          <p:nvPr>
            <p:ph type="body" idx="10"/>
          </p:nvPr>
        </p:nvSpPr>
        <p:spPr>
          <a:xfrm>
            <a:off x="764540" y="6776085"/>
            <a:ext cx="6057900" cy="2914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7500"/>
          </a:bodyPr>
          <a:lstStyle/>
          <a:p>
            <a:pPr marL="4572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Posizione di partenza </a:t>
            </a:r>
          </a:p>
          <a:p>
            <a:pPr marL="4572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Seduti con schiena diritta o in piedi in stazione eretta.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Stendere le braccia in fuori tenendo un pollice rivolto in </a:t>
            </a:r>
          </a:p>
          <a:p>
            <a:pPr marL="4572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basso e l'altro in alto. Girare la testa dalla parte dove il </a:t>
            </a:r>
          </a:p>
          <a:p>
            <a:pPr marL="457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pollice è rivolto verso il basso. </a:t>
            </a:r>
          </a:p>
          <a:p>
            <a:pPr marL="137160" marR="0" indent="0" algn="just">
              <a:lnSpc>
                <a:spcPts val="2100"/>
              </a:lnSpc>
              <a:spcBef>
                <a:spcPts val="119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13716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Girare la testa alternando contemporaneamente la </a:t>
            </a:r>
          </a:p>
          <a:p>
            <a:pPr marL="13716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5">
                <a:solidFill>
                  <a:srgbClr val="000000"/>
                </a:solidFill>
                <a:latin typeface="Arial" panose="22635452340000000000" pitchFamily="2"/>
              </a:rPr>
              <a:t>posizione del pollice. Prima di ogni cambiamento di </a:t>
            </a:r>
          </a:p>
          <a:p>
            <a:pPr marL="137160" marR="0" indent="0" algn="just">
              <a:lnSpc>
                <a:spcPts val="2100"/>
              </a:lnSpc>
              <a:spcBef>
                <a:spcPts val="3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direzione rimanere brevemente nella rispettiva </a:t>
            </a:r>
          </a:p>
          <a:p>
            <a:pPr marL="137160" marR="0" indent="0" algn="just">
              <a:lnSpc>
                <a:spcPts val="2100"/>
              </a:lnSpc>
              <a:spcBef>
                <a:spcPts val="0"/>
              </a:spcBef>
              <a:spcAft>
                <a:spcPts val="3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posizione. Ripetere l'esercizio da 10 a 15 volte.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egnaposto testo 180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9156065"/>
          </a:xfrm>
          <a:prstGeom prst="rect">
            <a:avLst/>
          </a:prstGeom>
          <a:solidFill>
            <a:srgbClr val="F7EFD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8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13" y="3115246"/>
            <a:ext cx="2628682" cy="4480624"/>
          </a:xfrm>
          <a:prstGeom prst="rect">
            <a:avLst/>
          </a:prstGeom>
        </p:spPr>
      </p:pic>
      <p:sp>
        <p:nvSpPr>
          <p:cNvPr id="182" name="Segnaposto testo 181"/>
          <p:cNvSpPr>
            <a:spLocks noGrp="1"/>
          </p:cNvSpPr>
          <p:nvPr>
            <p:ph type="body" idx="10"/>
          </p:nvPr>
        </p:nvSpPr>
        <p:spPr>
          <a:xfrm>
            <a:off x="1633014" y="810990"/>
            <a:ext cx="5518562" cy="141079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685" rIns="0" bIns="0" anchor="t">
            <a:normAutofit fontScale="25000" lnSpcReduction="2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4800" b="1" spc="-35" dirty="0">
                <a:solidFill>
                  <a:srgbClr val="007F00"/>
                </a:solidFill>
                <a:latin typeface="Verdana" panose="22635452340000000000" pitchFamily="2"/>
              </a:rPr>
              <a:t>             Stiramento della muscolatura laterale della nuca... </a:t>
            </a:r>
          </a:p>
          <a:p>
            <a:pPr marL="1737360" marR="822960" indent="137160" algn="l">
              <a:lnSpc>
                <a:spcPts val="1300"/>
              </a:lnSpc>
              <a:spcBef>
                <a:spcPts val="6170"/>
              </a:spcBef>
              <a:spcAft>
                <a:spcPts val="0"/>
              </a:spcAft>
              <a:tabLst>
                <a:tab pos="3886200" algn="l"/>
              </a:tabLst>
            </a:pPr>
            <a:r>
              <a:rPr lang="it-IT" sz="4000" b="1" spc="0" dirty="0">
                <a:solidFill>
                  <a:srgbClr val="007F00"/>
                </a:solidFill>
                <a:latin typeface="Arial" panose="22635452340000000000" pitchFamily="2"/>
              </a:rPr>
              <a:t>Posizione di </a:t>
            </a:r>
            <a:r>
              <a:rPr lang="it-IT" sz="4000" b="1" spc="35" dirty="0">
                <a:solidFill>
                  <a:srgbClr val="007F00"/>
                </a:solidFill>
                <a:latin typeface="Arial" panose="22635452340000000000" pitchFamily="2"/>
              </a:rPr>
              <a:t>partenza </a:t>
            </a:r>
          </a:p>
        </p:txBody>
      </p:sp>
      <p:sp>
        <p:nvSpPr>
          <p:cNvPr id="183" name="Segnaposto testo 182"/>
          <p:cNvSpPr>
            <a:spLocks noGrp="1"/>
          </p:cNvSpPr>
          <p:nvPr>
            <p:ph type="body" idx="10"/>
          </p:nvPr>
        </p:nvSpPr>
        <p:spPr>
          <a:xfrm>
            <a:off x="4870450" y="3017520"/>
            <a:ext cx="2051685" cy="1056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4400" b="1" spc="480" dirty="0">
                <a:solidFill>
                  <a:srgbClr val="000000"/>
                </a:solidFill>
                <a:latin typeface="Arial" panose="22635452340000000000" pitchFamily="2"/>
              </a:rPr>
              <a:t>Seduti, schiena diritta, lasciar cadere le braccia inerti</a:t>
            </a:r>
            <a:r>
              <a:rPr lang="it-IT" sz="1750" b="1" spc="480" dirty="0">
                <a:solidFill>
                  <a:srgbClr val="000000"/>
                </a:solidFill>
                <a:latin typeface="Arial" panose="22635452340000000000" pitchFamily="2"/>
              </a:rPr>
              <a:t>. </a:t>
            </a:r>
          </a:p>
        </p:txBody>
      </p:sp>
      <p:sp>
        <p:nvSpPr>
          <p:cNvPr id="184" name="Segnaposto testo 183"/>
          <p:cNvSpPr>
            <a:spLocks noGrp="1"/>
          </p:cNvSpPr>
          <p:nvPr>
            <p:ph type="body" idx="10"/>
          </p:nvPr>
        </p:nvSpPr>
        <p:spPr>
          <a:xfrm>
            <a:off x="4864735" y="4074160"/>
            <a:ext cx="2057400" cy="5850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11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750" b="1" spc="20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0" marR="45720" indent="0" algn="l">
              <a:lnSpc>
                <a:spcPts val="2100"/>
              </a:lnSpc>
              <a:spcBef>
                <a:spcPts val="75"/>
              </a:spcBef>
              <a:spcAft>
                <a:spcPts val="0"/>
              </a:spcAft>
            </a:pPr>
            <a:r>
              <a:rPr lang="it-IT" sz="1750" b="1" spc="35">
                <a:solidFill>
                  <a:srgbClr val="000000"/>
                </a:solidFill>
                <a:latin typeface="Arial" panose="22635452340000000000" pitchFamily="2"/>
              </a:rPr>
              <a:t>Tenersi con una mano al bordo della sedia, spostare il tronco dalla parte opposta e inclinare lentamente la testa lateralmente fino ad avvertire una tensione ai lati della nuca. Restare così per un istante. Ripetere </a:t>
            </a:r>
          </a:p>
          <a:p>
            <a:pPr marL="0" marR="274320" indent="0" algn="l">
              <a:lnSpc>
                <a:spcPts val="2100"/>
              </a:lnSpc>
              <a:spcBef>
                <a:spcPts val="0"/>
              </a:spcBef>
              <a:spcAft>
                <a:spcPts val="8215"/>
              </a:spcAft>
            </a:pPr>
            <a:r>
              <a:rPr lang="it-IT" sz="1750" b="1" spc="0">
                <a:solidFill>
                  <a:srgbClr val="000000"/>
                </a:solidFill>
                <a:latin typeface="Arial" panose="22635452340000000000" pitchFamily="2"/>
              </a:rPr>
              <a:t>l'esercizio da 5 a 10 volte.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67510" y="2609215"/>
            <a:ext cx="3087370" cy="5266690"/>
          </a:xfrm>
          <a:prstGeom prst="rect">
            <a:avLst/>
          </a:prstGeom>
        </p:spPr>
      </p:pic>
      <p:sp>
        <p:nvSpPr>
          <p:cNvPr id="189" name="Segnaposto testo 188"/>
          <p:cNvSpPr>
            <a:spLocks noGrp="1"/>
          </p:cNvSpPr>
          <p:nvPr>
            <p:ph type="body" idx="10"/>
          </p:nvPr>
        </p:nvSpPr>
        <p:spPr>
          <a:xfrm>
            <a:off x="981710" y="1435100"/>
            <a:ext cx="5118100" cy="997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5600"/>
              </a:spcAft>
            </a:pPr>
            <a:r>
              <a:rPr lang="it-IT" sz="1850" b="1" spc="25">
                <a:solidFill>
                  <a:srgbClr val="007F00"/>
                </a:solidFill>
                <a:latin typeface="Arial" panose="22635452340000000000" pitchFamily="2"/>
              </a:rPr>
              <a:t>Per la parte dorsale della colonna vertebrale... </a:t>
            </a:r>
          </a:p>
        </p:txBody>
      </p:sp>
      <p:sp>
        <p:nvSpPr>
          <p:cNvPr id="192" name="Segnaposto testo 191"/>
          <p:cNvSpPr>
            <a:spLocks noGrp="1"/>
          </p:cNvSpPr>
          <p:nvPr>
            <p:ph type="body" idx="10"/>
          </p:nvPr>
        </p:nvSpPr>
        <p:spPr>
          <a:xfrm>
            <a:off x="4864735" y="2432685"/>
            <a:ext cx="2057400" cy="6203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>
            <a:normAutofit fontScale="95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50">
                <a:solidFill>
                  <a:srgbClr val="007F00"/>
                </a:solidFill>
                <a:latin typeface="Arial" panose="22635452340000000000" pitchFamily="2"/>
              </a:rPr>
              <a:t>Posizione di </a:t>
            </a:r>
          </a:p>
          <a:p>
            <a:pPr marL="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7F00"/>
                </a:solidFill>
                <a:latin typeface="Arial" panose="22635452340000000000" pitchFamily="2"/>
              </a:rPr>
              <a:t>partenza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0">
                <a:solidFill>
                  <a:srgbClr val="000000"/>
                </a:solidFill>
                <a:latin typeface="Arial" panose="22635452340000000000" pitchFamily="2"/>
              </a:rPr>
              <a:t>Seduti con schiena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40">
                <a:solidFill>
                  <a:srgbClr val="000000"/>
                </a:solidFill>
                <a:latin typeface="Arial" panose="22635452340000000000" pitchFamily="2"/>
              </a:rPr>
              <a:t>diritta, ripiegare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le braccia dietro la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30">
                <a:solidFill>
                  <a:srgbClr val="000000"/>
                </a:solidFill>
                <a:latin typeface="Arial" panose="22635452340000000000" pitchFamily="2"/>
              </a:rPr>
              <a:t>nuca e spingere i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gomiti verso l'alto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tenendoli ben uniti </a:t>
            </a:r>
          </a:p>
          <a:p>
            <a:pPr marL="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45">
                <a:solidFill>
                  <a:srgbClr val="000000"/>
                </a:solidFill>
                <a:latin typeface="Arial" panose="22635452340000000000" pitchFamily="2"/>
              </a:rPr>
              <a:t>per tutto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0">
                <a:solidFill>
                  <a:srgbClr val="000000"/>
                </a:solidFill>
                <a:latin typeface="Arial" panose="22635452340000000000" pitchFamily="2"/>
              </a:rPr>
              <a:t>l'esercizio. </a:t>
            </a:r>
          </a:p>
          <a:p>
            <a:pPr marL="0" marR="0" indent="0" algn="just">
              <a:lnSpc>
                <a:spcPts val="2100"/>
              </a:lnSpc>
              <a:spcBef>
                <a:spcPts val="119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0000"/>
                </a:solidFill>
                <a:latin typeface="Arial" panose="22635452340000000000" pitchFamily="2"/>
              </a:rPr>
              <a:t>Ripiegare le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braccia tenendo le </a:t>
            </a:r>
          </a:p>
          <a:p>
            <a:pPr marL="0" marR="0" indent="0" algn="just">
              <a:lnSpc>
                <a:spcPts val="2100"/>
              </a:lnSpc>
              <a:spcBef>
                <a:spcPts val="3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mani rilassate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dietro la nuca e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0000"/>
                </a:solidFill>
                <a:latin typeface="Arial" panose="22635452340000000000" pitchFamily="2"/>
              </a:rPr>
              <a:t>spingere i gomiti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0000"/>
                </a:solidFill>
                <a:latin typeface="Arial" panose="22635452340000000000" pitchFamily="2"/>
              </a:rPr>
              <a:t>verso l'alto.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Arial" panose="22635452340000000000" pitchFamily="2"/>
              </a:rPr>
              <a:t>Restare così per </a:t>
            </a:r>
          </a:p>
          <a:p>
            <a:pPr marL="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un istante.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Ripetere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l'esercizio da 10 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35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15 volte.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egnaposto testo 194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1650" cy="9131935"/>
          </a:xfrm>
          <a:prstGeom prst="rect">
            <a:avLst/>
          </a:prstGeom>
          <a:solidFill>
            <a:srgbClr val="F5ED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9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16610" y="2462530"/>
            <a:ext cx="3853180" cy="5145405"/>
          </a:xfrm>
          <a:prstGeom prst="rect">
            <a:avLst/>
          </a:prstGeom>
        </p:spPr>
      </p:pic>
      <p:sp>
        <p:nvSpPr>
          <p:cNvPr id="196" name="Segnaposto testo 195"/>
          <p:cNvSpPr>
            <a:spLocks noGrp="1"/>
          </p:cNvSpPr>
          <p:nvPr>
            <p:ph type="body" idx="10"/>
          </p:nvPr>
        </p:nvSpPr>
        <p:spPr>
          <a:xfrm>
            <a:off x="978535" y="780415"/>
            <a:ext cx="4711700" cy="1647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040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5570"/>
              </a:spcAft>
            </a:pPr>
            <a:r>
              <a:rPr lang="it-IT" sz="1850" b="1" spc="10">
                <a:solidFill>
                  <a:srgbClr val="007F00"/>
                </a:solidFill>
                <a:latin typeface="Arial" panose="22635452340000000000" pitchFamily="2"/>
              </a:rPr>
              <a:t>Stiramento della muscolatura delle spalle... </a:t>
            </a:r>
          </a:p>
        </p:txBody>
      </p:sp>
      <p:sp>
        <p:nvSpPr>
          <p:cNvPr id="199" name="Segnaposto testo 198"/>
          <p:cNvSpPr>
            <a:spLocks noGrp="1"/>
          </p:cNvSpPr>
          <p:nvPr>
            <p:ph type="body" idx="10"/>
          </p:nvPr>
        </p:nvSpPr>
        <p:spPr>
          <a:xfrm>
            <a:off x="4864735" y="2427605"/>
            <a:ext cx="2057400" cy="7484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it-IT" sz="1850" b="1" spc="-50">
                <a:solidFill>
                  <a:srgbClr val="007F00"/>
                </a:solidFill>
                <a:latin typeface="Arial" panose="22635452340000000000" pitchFamily="2"/>
              </a:rPr>
              <a:t>Posizione di </a:t>
            </a:r>
          </a:p>
          <a:p>
            <a:pPr marL="0" marR="0" indent="0" algn="just">
              <a:lnSpc>
                <a:spcPts val="210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7F00"/>
                </a:solidFill>
                <a:latin typeface="Arial" panose="22635452340000000000" pitchFamily="2"/>
              </a:rPr>
              <a:t>partenza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0">
                <a:solidFill>
                  <a:srgbClr val="000000"/>
                </a:solidFill>
                <a:latin typeface="Arial" panose="22635452340000000000" pitchFamily="2"/>
              </a:rPr>
              <a:t>Seduti con schiena </a:t>
            </a:r>
          </a:p>
          <a:p>
            <a:pPr marL="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40">
                <a:solidFill>
                  <a:srgbClr val="000000"/>
                </a:solidFill>
                <a:latin typeface="Arial" panose="22635452340000000000" pitchFamily="2"/>
              </a:rPr>
              <a:t>diritta, ripiegare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">
                <a:solidFill>
                  <a:srgbClr val="000000"/>
                </a:solidFill>
                <a:latin typeface="Arial" panose="22635452340000000000" pitchFamily="2"/>
              </a:rPr>
              <a:t>le braccia dietro la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nuca, gomiti rivolti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in fuori. </a:t>
            </a:r>
          </a:p>
          <a:p>
            <a:pPr marL="0" marR="0" indent="0" algn="just">
              <a:lnSpc>
                <a:spcPts val="2100"/>
              </a:lnSpc>
              <a:spcBef>
                <a:spcPts val="225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Spingere i gomiti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all'infuori, tenendo </a:t>
            </a:r>
          </a:p>
          <a:p>
            <a:pPr marL="0" marR="0" indent="0" algn="just">
              <a:lnSpc>
                <a:spcPts val="21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le mani rilassate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dietro la nuca. </a:t>
            </a:r>
          </a:p>
          <a:p>
            <a:pPr marL="0" marR="0" indent="0" algn="just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Guardare sempre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5">
                <a:solidFill>
                  <a:srgbClr val="000000"/>
                </a:solidFill>
                <a:latin typeface="Arial" panose="22635452340000000000" pitchFamily="2"/>
              </a:rPr>
              <a:t>diritto in avanti e </a:t>
            </a:r>
          </a:p>
          <a:p>
            <a:pPr marL="0" marR="0" indent="0" algn="just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restare così per un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0">
                <a:solidFill>
                  <a:srgbClr val="000000"/>
                </a:solidFill>
                <a:latin typeface="Arial" panose="22635452340000000000" pitchFamily="2"/>
              </a:rPr>
              <a:t>istante. Ripetere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5">
                <a:solidFill>
                  <a:srgbClr val="000000"/>
                </a:solidFill>
                <a:latin typeface="Arial" panose="22635452340000000000" pitchFamily="2"/>
              </a:rPr>
              <a:t>l'esercizio da 10 a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17740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15 volte.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egnaposto testo 201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1650" cy="9131935"/>
          </a:xfrm>
          <a:prstGeom prst="rect">
            <a:avLst/>
          </a:prstGeom>
          <a:solidFill>
            <a:srgbClr val="FBEFD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0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09345" y="1767840"/>
            <a:ext cx="4986655" cy="5181600"/>
          </a:xfrm>
          <a:prstGeom prst="rect">
            <a:avLst/>
          </a:prstGeom>
        </p:spPr>
      </p:pic>
      <p:sp>
        <p:nvSpPr>
          <p:cNvPr id="203" name="Segnaposto testo 202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1650" cy="987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0240" rIns="0" bIns="0" anchor="t">
            <a:normAutofit fontScale="95000"/>
          </a:bodyPr>
          <a:lstStyle/>
          <a:p>
            <a:pPr marL="594360" marR="0" indent="0" algn="l">
              <a:lnSpc>
                <a:spcPts val="2200"/>
              </a:lnSpc>
              <a:spcAft>
                <a:spcPts val="315"/>
              </a:spcAft>
            </a:pPr>
            <a:r>
              <a:rPr lang="it-IT" sz="1850" b="1" spc="20">
                <a:solidFill>
                  <a:srgbClr val="007F00"/>
                </a:solidFill>
                <a:latin typeface="Arial" panose="22635452340000000000" pitchFamily="2"/>
              </a:rPr>
              <a:t>Stiramento della muscolatura della schiena... </a:t>
            </a:r>
          </a:p>
        </p:txBody>
      </p:sp>
      <p:sp>
        <p:nvSpPr>
          <p:cNvPr id="206" name="Segnaposto testo 205"/>
          <p:cNvSpPr>
            <a:spLocks noGrp="1"/>
          </p:cNvSpPr>
          <p:nvPr>
            <p:ph type="body" idx="10"/>
          </p:nvPr>
        </p:nvSpPr>
        <p:spPr>
          <a:xfrm>
            <a:off x="353695" y="7004685"/>
            <a:ext cx="6851650" cy="2907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320040" marR="0" indent="0" algn="just">
              <a:lnSpc>
                <a:spcPts val="2000"/>
              </a:lnSpc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Posizione di partenza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Seduti con schiena diritta, lasciare cadere le braccia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0">
                <a:solidFill>
                  <a:srgbClr val="000000"/>
                </a:solidFill>
                <a:latin typeface="Arial" panose="22635452340000000000" pitchFamily="2"/>
              </a:rPr>
              <a:t>inerti fra le cosce. </a:t>
            </a:r>
          </a:p>
          <a:p>
            <a:pPr marL="320040" marR="0" indent="0" algn="just">
              <a:lnSpc>
                <a:spcPts val="2100"/>
              </a:lnSpc>
              <a:spcBef>
                <a:spcPts val="1185"/>
              </a:spcBef>
              <a:spcAft>
                <a:spcPts val="0"/>
              </a:spcAft>
            </a:pPr>
            <a:r>
              <a:rPr lang="it-IT" sz="1850" b="1" spc="-15">
                <a:solidFill>
                  <a:srgbClr val="007F00"/>
                </a:solidFill>
                <a:latin typeface="Arial" panose="22635452340000000000" pitchFamily="2"/>
              </a:rPr>
              <a:t>Esercizio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Flettersi in avanti con il tronco, lasciare cadere le braccia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000000"/>
                </a:solidFill>
                <a:latin typeface="Arial" panose="22635452340000000000" pitchFamily="2"/>
              </a:rPr>
              <a:t>e la testa inerti fra le cosce e cercare di toccare il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20">
                <a:solidFill>
                  <a:srgbClr val="000000"/>
                </a:solidFill>
                <a:latin typeface="Arial" panose="22635452340000000000" pitchFamily="2"/>
              </a:rPr>
              <a:t>pavimento con le palme delle mani. Restare così per un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Arial" panose="22635452340000000000" pitchFamily="2"/>
              </a:rPr>
              <a:t>istante e respirare sempre normalmente. Ripetere </a:t>
            </a:r>
          </a:p>
          <a:p>
            <a:pPr marL="320040" marR="0" indent="0" algn="just">
              <a:lnSpc>
                <a:spcPts val="2100"/>
              </a:lnSpc>
              <a:spcBef>
                <a:spcPts val="0"/>
              </a:spcBef>
              <a:spcAft>
                <a:spcPts val="2065"/>
              </a:spcAft>
            </a:pPr>
            <a:r>
              <a:rPr lang="it-IT" sz="1850" b="1" spc="-10">
                <a:solidFill>
                  <a:srgbClr val="000000"/>
                </a:solidFill>
                <a:latin typeface="Arial" panose="22635452340000000000" pitchFamily="2"/>
              </a:rPr>
              <a:t>l'esercizio più volte.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/>
          <p:cNvSpPr>
            <a:spLocks noGrp="1"/>
          </p:cNvSpPr>
          <p:nvPr>
            <p:ph type="body" idx="10"/>
          </p:nvPr>
        </p:nvSpPr>
        <p:spPr>
          <a:xfrm>
            <a:off x="353695" y="3270250"/>
            <a:ext cx="6854825" cy="4859655"/>
          </a:xfrm>
          <a:prstGeom prst="rect">
            <a:avLst/>
          </a:prstGeom>
          <a:solidFill>
            <a:srgbClr val="FBEF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BEF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" y="3270250"/>
            <a:ext cx="5318760" cy="4078605"/>
          </a:xfrm>
          <a:prstGeom prst="rect">
            <a:avLst/>
          </a:prstGeom>
        </p:spPr>
      </p:pic>
      <p:sp>
        <p:nvSpPr>
          <p:cNvPr id="16" name="Segnaposto testo 15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2489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6740" rIns="0" bIns="0" anchor="t">
            <a:normAutofit fontScale="97500"/>
          </a:bodyPr>
          <a:lstStyle/>
          <a:p>
            <a:pPr marL="685800" marR="0" indent="0" algn="just">
              <a:lnSpc>
                <a:spcPts val="2300"/>
              </a:lnSpc>
              <a:spcAft>
                <a:spcPts val="0"/>
              </a:spcAft>
            </a:pPr>
            <a:r>
              <a:rPr lang="it-IT" sz="1900" b="1" spc="60" dirty="0">
                <a:solidFill>
                  <a:srgbClr val="CC3300"/>
                </a:solidFill>
                <a:latin typeface="Verdana" panose="22635452340000000000" pitchFamily="2"/>
              </a:rPr>
              <a:t>Caratteristiche principali di una postazione </a:t>
            </a:r>
          </a:p>
          <a:p>
            <a:pPr marL="685800" marR="0" indent="0" algn="just">
              <a:lnSpc>
                <a:spcPts val="23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900" b="1" spc="35" dirty="0">
                <a:solidFill>
                  <a:srgbClr val="CC3300"/>
                </a:solidFill>
                <a:latin typeface="Verdana" panose="22635452340000000000" pitchFamily="2"/>
              </a:rPr>
              <a:t>di lavoro al videoterminale, secondo i criteri </a:t>
            </a:r>
            <a:r>
              <a:rPr lang="it-IT" sz="1900" b="1" spc="320" dirty="0">
                <a:solidFill>
                  <a:srgbClr val="CC3300"/>
                </a:solidFill>
                <a:latin typeface="Verdana" panose="22635452340000000000" pitchFamily="2"/>
              </a:rPr>
              <a:t>delle </a:t>
            </a:r>
            <a:r>
              <a:rPr lang="it-IT" sz="1900" b="1" i="1" spc="320" dirty="0">
                <a:solidFill>
                  <a:srgbClr val="CC3300"/>
                </a:solidFill>
                <a:latin typeface="Verdana" panose="22635452340000000000" pitchFamily="2"/>
              </a:rPr>
              <a:t>"Linee guida d'uso dei VDT", </a:t>
            </a:r>
            <a:r>
              <a:rPr lang="it-IT" sz="1900" b="1" spc="35" dirty="0">
                <a:solidFill>
                  <a:srgbClr val="CC3300"/>
                </a:solidFill>
                <a:latin typeface="Verdana" panose="22635452340000000000" pitchFamily="2"/>
              </a:rPr>
              <a:t>D.M. 2/10/00. 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idx="10"/>
          </p:nvPr>
        </p:nvSpPr>
        <p:spPr>
          <a:xfrm>
            <a:off x="353695" y="8129905"/>
            <a:ext cx="6854825" cy="1784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1051560" marR="914400" indent="-502920" algn="just">
              <a:lnSpc>
                <a:spcPts val="1200"/>
              </a:lnSpc>
              <a:spcAft>
                <a:spcPts val="0"/>
              </a:spcAft>
            </a:pPr>
            <a:r>
              <a:rPr lang="it-IT" sz="1000" b="1" spc="-90">
                <a:solidFill>
                  <a:srgbClr val="000000"/>
                </a:solidFill>
                <a:latin typeface="Verdana" panose="22635452340000000000" pitchFamily="2"/>
              </a:rPr>
              <a:t>La presente figura è stata tratta dalla Gazzetta Ufficiale; contiene due indicazioni da correggere: </a:t>
            </a:r>
          </a:p>
          <a:p>
            <a:pPr marL="1051560" marR="914400" indent="41148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Verdana"/>
              <a:buAutoNum type="arabicPeriod"/>
            </a:pPr>
            <a:r>
              <a:rPr lang="it-IT" sz="1000" b="1" spc="0">
                <a:solidFill>
                  <a:srgbClr val="000000"/>
                </a:solidFill>
                <a:latin typeface="Verdana" panose="22635452340000000000" pitchFamily="2"/>
              </a:rPr>
              <a:t>è' opportuno che il bordo superiore del video sia corrispondente circa all'altezza degli occhi dell'operatore; </a:t>
            </a:r>
          </a:p>
          <a:p>
            <a:pPr marL="1051560" marR="1371600" indent="411480" algn="l">
              <a:lnSpc>
                <a:spcPts val="1200"/>
              </a:lnSpc>
              <a:spcBef>
                <a:spcPts val="0"/>
              </a:spcBef>
              <a:spcAft>
                <a:spcPts val="6765"/>
              </a:spcAft>
              <a:buFont typeface="Verdana"/>
              <a:buAutoNum type="arabicPeriod"/>
            </a:pPr>
            <a:r>
              <a:rPr lang="it-IT" sz="1000" b="1" spc="-85">
                <a:solidFill>
                  <a:srgbClr val="000000"/>
                </a:solidFill>
                <a:latin typeface="Verdana" panose="22635452340000000000" pitchFamily="2"/>
              </a:rPr>
              <a:t>la tastiera deve essere posizionata più all'interno del tavolo, in modo da permettere l'appoggio degli avambracci sul tavolino stesso. 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idx="10"/>
          </p:nvPr>
        </p:nvSpPr>
        <p:spPr>
          <a:xfrm>
            <a:off x="5919470" y="4543425"/>
            <a:ext cx="469265" cy="121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it-IT" sz="850" spc="20">
                <a:solidFill>
                  <a:srgbClr val="000000"/>
                </a:solidFill>
                <a:latin typeface="Garamond" panose="22635452340000000000" pitchFamily="2"/>
              </a:rPr>
              <a:t>in aliezm 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idx="10"/>
          </p:nvPr>
        </p:nvSpPr>
        <p:spPr>
          <a:xfrm>
            <a:off x="2106295" y="6721475"/>
            <a:ext cx="582295" cy="121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it-IT" sz="750" spc="10">
                <a:solidFill>
                  <a:srgbClr val="000000"/>
                </a:solidFill>
                <a:latin typeface="Garamond" panose="22635452340000000000" pitchFamily="2"/>
              </a:rPr>
              <a:t>i iggiu pie4.i i </a:t>
            </a:r>
          </a:p>
        </p:txBody>
      </p:sp>
      <p:sp>
        <p:nvSpPr>
          <p:cNvPr id="22" name="Segnaposto testo 21"/>
          <p:cNvSpPr>
            <a:spLocks noGrp="1"/>
          </p:cNvSpPr>
          <p:nvPr>
            <p:ph type="body" idx="10"/>
          </p:nvPr>
        </p:nvSpPr>
        <p:spPr>
          <a:xfrm>
            <a:off x="1746250" y="7028180"/>
            <a:ext cx="1591310" cy="320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68580" indent="0" algn="r">
              <a:lnSpc>
                <a:spcPts val="1200"/>
              </a:lnSpc>
              <a:spcAft>
                <a:spcPts val="0"/>
              </a:spcAft>
            </a:pPr>
            <a:r>
              <a:rPr lang="it-IT" sz="850" b="1" spc="-35">
                <a:solidFill>
                  <a:srgbClr val="000000"/>
                </a:solidFill>
                <a:latin typeface="Verdana" panose="22635452340000000000" pitchFamily="2"/>
              </a:rPr>
              <a:t>per </a:t>
            </a:r>
            <a:r>
              <a:rPr lang="it-IT" sz="1200" spc="-35">
                <a:solidFill>
                  <a:srgbClr val="000000"/>
                </a:solidFill>
                <a:latin typeface="Verdana" panose="22635452340000000000" pitchFamily="2"/>
              </a:rPr>
              <a:t>L </a:t>
            </a:r>
            <a:r>
              <a:rPr lang="it-IT" sz="850" spc="-35">
                <a:solidFill>
                  <a:srgbClr val="000000"/>
                </a:solidFill>
                <a:latin typeface="Garamond" panose="22635452340000000000" pitchFamily="2"/>
              </a:rPr>
              <a:t>kinorti1</a:t>
            </a:r>
            <a:r>
              <a:rPr lang="it-IT" sz="850" spc="-35" baseline="30000">
                <a:solidFill>
                  <a:srgbClr val="000000"/>
                </a:solidFill>
                <a:latin typeface="Garamond" panose="22635452340000000000" pitchFamily="2"/>
              </a:rPr>
              <a:t>.</a:t>
            </a:r>
            <a:r>
              <a:rPr lang="it-IT" sz="850" spc="-35">
                <a:solidFill>
                  <a:srgbClr val="000000"/>
                </a:solidFill>
                <a:latin typeface="Garamond" panose="22635452340000000000" pitchFamily="2"/>
              </a:rPr>
              <a:t>.1 </a:t>
            </a:r>
          </a:p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50" spc="10">
                <a:solidFill>
                  <a:srgbClr val="000000"/>
                </a:solidFill>
                <a:latin typeface="Garamond" panose="22635452340000000000" pitchFamily="2"/>
              </a:rPr>
              <a:t>i71zs1ii1510C dtik girdx.thiu e Lici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testo 24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DF1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998720" y="1840865"/>
            <a:ext cx="1950720" cy="1804670"/>
          </a:xfrm>
          <a:prstGeom prst="rect">
            <a:avLst/>
          </a:prstGeom>
        </p:spPr>
      </p:pic>
      <p:sp>
        <p:nvSpPr>
          <p:cNvPr id="26" name="Segnaposto testo 25"/>
          <p:cNvSpPr>
            <a:spLocks noGrp="1"/>
          </p:cNvSpPr>
          <p:nvPr>
            <p:ph type="body" idx="10"/>
          </p:nvPr>
        </p:nvSpPr>
        <p:spPr>
          <a:xfrm>
            <a:off x="502920" y="780415"/>
            <a:ext cx="6070600" cy="1013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635" rIns="0" bIns="0" anchor="t">
            <a:normAutofit fontScale="95000"/>
          </a:bodyPr>
          <a:lstStyle/>
          <a:p>
            <a:pPr marL="411480" marR="22860" indent="0" algn="l">
              <a:lnSpc>
                <a:spcPts val="2200"/>
              </a:lnSpc>
              <a:spcAft>
                <a:spcPts val="680"/>
              </a:spcAft>
            </a:pPr>
            <a:r>
              <a:rPr lang="it-IT" sz="1850" b="1" spc="70">
                <a:solidFill>
                  <a:srgbClr val="CC3300"/>
                </a:solidFill>
                <a:latin typeface="Tahoma" panose="22635452340000000000" pitchFamily="2"/>
              </a:rPr>
              <a:t>LA CORRETTA ILLUMINAZIONE </a:t>
            </a:r>
          </a:p>
        </p:txBody>
      </p:sp>
      <p:sp>
        <p:nvSpPr>
          <p:cNvPr id="27" name="Segnaposto testo 26"/>
          <p:cNvSpPr>
            <a:spLocks noGrp="1"/>
          </p:cNvSpPr>
          <p:nvPr>
            <p:ph type="body" idx="10"/>
          </p:nvPr>
        </p:nvSpPr>
        <p:spPr>
          <a:xfrm>
            <a:off x="502920" y="1793875"/>
            <a:ext cx="4316095" cy="1958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8755" rIns="0" bIns="0" anchor="t">
            <a:normAutofit fontScale="95000"/>
          </a:bodyPr>
          <a:lstStyle/>
          <a:p>
            <a:pPr marL="0" marR="22860" indent="0" algn="l">
              <a:lnSpc>
                <a:spcPts val="2100"/>
              </a:lnSpc>
              <a:spcAft>
                <a:spcPts val="0"/>
              </a:spcAft>
            </a:pPr>
            <a:r>
              <a:rPr lang="it-IT" sz="2750" b="1" i="1" spc="-35" baseline="30000">
                <a:solidFill>
                  <a:srgbClr val="000000"/>
                </a:solidFill>
                <a:latin typeface="Arial" panose="22635452340000000000" pitchFamily="2"/>
              </a:rPr>
              <a:t>-</a:t>
            </a:r>
            <a:r>
              <a:rPr lang="it-IT" sz="1850" b="1" i="1" spc="-35">
                <a:solidFill>
                  <a:srgbClr val="000000"/>
                </a:solidFill>
                <a:latin typeface="Arial" panose="22635452340000000000" pitchFamily="2"/>
              </a:rPr>
              <a:t>L'illuminazione generale ovvero </a:t>
            </a:r>
          </a:p>
          <a:p>
            <a:pPr marL="182880" marR="2286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-40">
                <a:solidFill>
                  <a:srgbClr val="000000"/>
                </a:solidFill>
                <a:latin typeface="Arial" panose="22635452340000000000" pitchFamily="2"/>
              </a:rPr>
              <a:t>l'illunYnazione specifica (larrpade di </a:t>
            </a:r>
          </a:p>
          <a:p>
            <a:pPr marL="18288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-20">
                <a:solidFill>
                  <a:srgbClr val="000000"/>
                </a:solidFill>
                <a:latin typeface="Arial" panose="22635452340000000000" pitchFamily="2"/>
              </a:rPr>
              <a:t>lavoro) devono garantire </a:t>
            </a:r>
          </a:p>
          <a:p>
            <a:pPr marL="18288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-20">
                <a:solidFill>
                  <a:srgbClr val="000000"/>
                </a:solidFill>
                <a:latin typeface="Arial" panose="22635452340000000000" pitchFamily="2"/>
              </a:rPr>
              <a:t>un'illuminazione sufficiente e un </a:t>
            </a:r>
          </a:p>
          <a:p>
            <a:pPr marL="182880" marR="2286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1850" b="1" i="1" spc="15">
                <a:solidFill>
                  <a:srgbClr val="000000"/>
                </a:solidFill>
                <a:latin typeface="Arial" panose="22635452340000000000" pitchFamily="2"/>
              </a:rPr>
              <a:t>contrasto appropriato tra lo </a:t>
            </a:r>
          </a:p>
          <a:p>
            <a:pPr marL="182880" marR="2286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i="1" spc="0">
                <a:solidFill>
                  <a:srgbClr val="000000"/>
                </a:solidFill>
                <a:latin typeface="Arial" panose="22635452340000000000" pitchFamily="2"/>
              </a:rPr>
              <a:t>schermo e l'arrtiente, tenuto conto </a:t>
            </a:r>
          </a:p>
        </p:txBody>
      </p:sp>
      <p:sp>
        <p:nvSpPr>
          <p:cNvPr id="28" name="Segnaposto testo 27"/>
          <p:cNvSpPr>
            <a:spLocks noGrp="1"/>
          </p:cNvSpPr>
          <p:nvPr>
            <p:ph type="body" idx="10"/>
          </p:nvPr>
        </p:nvSpPr>
        <p:spPr>
          <a:xfrm>
            <a:off x="502920" y="3752215"/>
            <a:ext cx="6070600" cy="6162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5000"/>
          </a:bodyPr>
          <a:lstStyle/>
          <a:p>
            <a:pPr marL="182880" marR="22860" indent="0" algn="l">
              <a:lnSpc>
                <a:spcPts val="2200"/>
              </a:lnSpc>
              <a:spcAft>
                <a:spcPts val="0"/>
              </a:spcAft>
            </a:pPr>
            <a:r>
              <a:rPr lang="it-IT" sz="1850" b="1" i="1" spc="25">
                <a:solidFill>
                  <a:srgbClr val="000000"/>
                </a:solidFill>
                <a:latin typeface="Arial" panose="22635452340000000000" pitchFamily="2"/>
              </a:rPr>
              <a:t>delle caratteristiche del lavoro e delle </a:t>
            </a:r>
          </a:p>
          <a:p>
            <a:pPr marL="18288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-30">
                <a:solidFill>
                  <a:srgbClr val="000000"/>
                </a:solidFill>
                <a:latin typeface="Arial" panose="22635452340000000000" pitchFamily="2"/>
              </a:rPr>
              <a:t>esigenze visive dell'ut ilizzat ore" </a:t>
            </a:r>
          </a:p>
          <a:p>
            <a:pPr marL="182880" marR="2286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it-IT" sz="1850" b="1" i="1" spc="95">
                <a:solidFill>
                  <a:srgbClr val="000000"/>
                </a:solidFill>
                <a:latin typeface="Arial" panose="22635452340000000000" pitchFamily="2"/>
              </a:rPr>
              <a:t>(Allegato VII, D. Lgs. 626/94). </a:t>
            </a:r>
          </a:p>
          <a:p>
            <a:pPr marL="0" marR="22860" indent="0" algn="ctr">
              <a:lnSpc>
                <a:spcPts val="2200"/>
              </a:lnSpc>
              <a:spcBef>
                <a:spcPts val="2335"/>
              </a:spcBef>
              <a:spcAft>
                <a:spcPts val="0"/>
              </a:spcAft>
            </a:pPr>
            <a:r>
              <a:rPr lang="it-IT" sz="1850" b="1" spc="65">
                <a:solidFill>
                  <a:srgbClr val="000000"/>
                </a:solidFill>
                <a:latin typeface="Tahoma" panose="22635452340000000000" pitchFamily="2"/>
              </a:rPr>
              <a:t>- Schermare le finestre con tende adeguate </a:t>
            </a:r>
          </a:p>
          <a:p>
            <a:pPr marL="0" marR="2286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0000"/>
                </a:solidFill>
                <a:latin typeface="Tahoma" panose="22635452340000000000" pitchFamily="2"/>
              </a:rPr>
              <a:t>(cioè, </a:t>
            </a:r>
            <a:r>
              <a:rPr lang="it-IT" sz="1850" b="1" i="1" spc="-10">
                <a:solidFill>
                  <a:srgbClr val="000000"/>
                </a:solidFill>
                <a:latin typeface="Arial" panose="22635452340000000000" pitchFamily="2"/>
              </a:rPr>
              <a:t>"munite di un opportuno dispositivo di </a:t>
            </a:r>
          </a:p>
          <a:p>
            <a:pPr marL="18288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i="1" spc="15">
                <a:solidFill>
                  <a:srgbClr val="000000"/>
                </a:solidFill>
                <a:latin typeface="Arial" panose="22635452340000000000" pitchFamily="2"/>
              </a:rPr>
              <a:t>copertura regolabile per attenuare la luce </a:t>
            </a:r>
          </a:p>
          <a:p>
            <a:pPr marL="0" marR="22860" indent="0" algn="r">
              <a:lnSpc>
                <a:spcPts val="2100"/>
              </a:lnSpc>
              <a:spcBef>
                <a:spcPts val="110"/>
              </a:spcBef>
              <a:spcAft>
                <a:spcPts val="0"/>
              </a:spcAft>
            </a:pPr>
            <a:r>
              <a:rPr lang="it-IT" sz="1850" b="1" i="1" spc="85">
                <a:solidFill>
                  <a:srgbClr val="000000"/>
                </a:solidFill>
                <a:latin typeface="Arial" panose="22635452340000000000" pitchFamily="2"/>
              </a:rPr>
              <a:t>diurna..." - Allegato VII , D. Lgs. 626/94) </a:t>
            </a:r>
            <a:r>
              <a:rPr lang="it-IT" sz="1850" b="1" spc="85">
                <a:solidFill>
                  <a:srgbClr val="000000"/>
                </a:solidFill>
                <a:latin typeface="Tahoma" panose="22635452340000000000" pitchFamily="2"/>
              </a:rPr>
              <a:t>per il </a:t>
            </a:r>
          </a:p>
          <a:p>
            <a:pPr marL="182880" marR="2286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0">
                <a:solidFill>
                  <a:srgbClr val="000000"/>
                </a:solidFill>
                <a:latin typeface="Tahoma" panose="22635452340000000000" pitchFamily="2"/>
              </a:rPr>
              <a:t>lavoro al videoterminale. </a:t>
            </a:r>
          </a:p>
          <a:p>
            <a:pPr marL="411480" marR="22860" indent="0" algn="l">
              <a:lnSpc>
                <a:spcPts val="2200"/>
              </a:lnSpc>
              <a:spcBef>
                <a:spcPts val="1135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CC3300"/>
                </a:solidFill>
                <a:latin typeface="Tahoma" panose="22635452340000000000" pitchFamily="2"/>
              </a:rPr>
              <a:t>PREVENZIONE </a:t>
            </a:r>
          </a:p>
          <a:p>
            <a:pPr marL="411480" marR="22860" indent="0" algn="l">
              <a:lnSpc>
                <a:spcPts val="2200"/>
              </a:lnSpc>
              <a:spcBef>
                <a:spcPts val="820"/>
              </a:spcBef>
              <a:spcAft>
                <a:spcPts val="0"/>
              </a:spcAft>
            </a:pPr>
            <a:r>
              <a:rPr lang="it-IT" sz="1850" b="1" spc="70">
                <a:solidFill>
                  <a:srgbClr val="000000"/>
                </a:solidFill>
                <a:latin typeface="Tahoma" panose="22635452340000000000" pitchFamily="2"/>
              </a:rPr>
              <a:t>lOsservare il monitor spento permette di </a:t>
            </a:r>
          </a:p>
          <a:p>
            <a:pPr marL="411480" marR="2286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50">
                <a:solidFill>
                  <a:srgbClr val="000000"/>
                </a:solidFill>
                <a:latin typeface="Tahoma" panose="22635452340000000000" pitchFamily="2"/>
              </a:rPr>
              <a:t>individuare le fonti di riflessi </a:t>
            </a:r>
          </a:p>
          <a:p>
            <a:pPr marL="411480" marR="22860" indent="0" algn="l">
              <a:lnSpc>
                <a:spcPts val="2200"/>
              </a:lnSpc>
              <a:spcBef>
                <a:spcPts val="250"/>
              </a:spcBef>
              <a:spcAft>
                <a:spcPts val="0"/>
              </a:spcAft>
            </a:pPr>
            <a:r>
              <a:rPr lang="it-IT" sz="1850" b="1" spc="65">
                <a:solidFill>
                  <a:srgbClr val="000000"/>
                </a:solidFill>
                <a:latin typeface="Tahoma" panose="22635452340000000000" pitchFamily="2"/>
              </a:rPr>
              <a:t>1Se necessario, schermare le luci o ridurne </a:t>
            </a:r>
          </a:p>
          <a:p>
            <a:pPr marL="41148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000000"/>
                </a:solidFill>
                <a:latin typeface="Tahoma" panose="22635452340000000000" pitchFamily="2"/>
              </a:rPr>
              <a:t>l'intensità </a:t>
            </a:r>
          </a:p>
          <a:p>
            <a:pPr marL="411480" marR="22860" indent="0" algn="l">
              <a:lnSpc>
                <a:spcPts val="2300"/>
              </a:lnSpc>
              <a:spcBef>
                <a:spcPts val="235"/>
              </a:spcBef>
              <a:spcAft>
                <a:spcPts val="0"/>
              </a:spcAft>
            </a:pPr>
            <a:r>
              <a:rPr lang="it-IT" sz="1850" b="1" spc="65">
                <a:solidFill>
                  <a:srgbClr val="000000"/>
                </a:solidFill>
                <a:latin typeface="Tahoma" panose="22635452340000000000" pitchFamily="2"/>
              </a:rPr>
              <a:t>1Inclinare il monitor per ridurre i riflessi </a:t>
            </a:r>
          </a:p>
          <a:p>
            <a:pPr marL="411480" marR="22860" indent="0" algn="l">
              <a:lnSpc>
                <a:spcPts val="2200"/>
              </a:lnSpc>
              <a:spcBef>
                <a:spcPts val="615"/>
              </a:spcBef>
              <a:spcAft>
                <a:spcPts val="0"/>
              </a:spcAft>
            </a:pPr>
            <a:r>
              <a:rPr lang="it-IT" sz="1850" b="1" spc="35">
                <a:solidFill>
                  <a:srgbClr val="000000"/>
                </a:solidFill>
                <a:latin typeface="Tahoma" panose="22635452340000000000" pitchFamily="2"/>
              </a:rPr>
              <a:t>1Ridurre la luminosità generale per eliminare i </a:t>
            </a:r>
          </a:p>
          <a:p>
            <a:pPr marL="411480" marR="2286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15">
                <a:solidFill>
                  <a:srgbClr val="000000"/>
                </a:solidFill>
                <a:latin typeface="Tahoma" panose="22635452340000000000" pitchFamily="2"/>
              </a:rPr>
              <a:t>contrasti luminosi eccessivi </a:t>
            </a:r>
          </a:p>
          <a:p>
            <a:pPr marL="411480" marR="22860" indent="0" algn="l">
              <a:lnSpc>
                <a:spcPts val="2200"/>
              </a:lnSpc>
              <a:spcBef>
                <a:spcPts val="230"/>
              </a:spcBef>
              <a:spcAft>
                <a:spcPts val="0"/>
              </a:spcAft>
            </a:pPr>
            <a:r>
              <a:rPr lang="it-IT" sz="1850" b="1" spc="45">
                <a:solidFill>
                  <a:srgbClr val="000000"/>
                </a:solidFill>
                <a:latin typeface="Tahoma" panose="22635452340000000000" pitchFamily="2"/>
              </a:rPr>
              <a:t>1Se persistono i riflessi delle luci, spegnerle ed </a:t>
            </a:r>
          </a:p>
          <a:p>
            <a:pPr marL="411480" marR="22860" indent="0" algn="l">
              <a:lnSpc>
                <a:spcPts val="2200"/>
              </a:lnSpc>
              <a:spcBef>
                <a:spcPts val="0"/>
              </a:spcBef>
              <a:spcAft>
                <a:spcPts val="2135"/>
              </a:spcAft>
            </a:pPr>
            <a:r>
              <a:rPr lang="it-IT" sz="1850" b="1" spc="20">
                <a:solidFill>
                  <a:srgbClr val="000000"/>
                </a:solidFill>
                <a:latin typeface="Tahoma" panose="22635452340000000000" pitchFamily="2"/>
              </a:rPr>
              <a:t>usare una lampada da tavolo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35"/>
          <p:cNvSpPr>
            <a:spLocks noGrp="1"/>
          </p:cNvSpPr>
          <p:nvPr>
            <p:ph type="body" idx="10"/>
          </p:nvPr>
        </p:nvSpPr>
        <p:spPr>
          <a:xfrm>
            <a:off x="1187549" y="1117600"/>
            <a:ext cx="5627270" cy="199764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750" b="1" spc="110" dirty="0">
                <a:solidFill>
                  <a:srgbClr val="CC3300"/>
                </a:solidFill>
                <a:latin typeface="Tahoma" panose="22635452340000000000" pitchFamily="2"/>
              </a:rPr>
              <a:t>MONITOR </a:t>
            </a:r>
          </a:p>
          <a:p>
            <a:pPr marL="0" marR="0" indent="0" algn="l">
              <a:lnSpc>
                <a:spcPts val="2100"/>
              </a:lnSpc>
              <a:spcBef>
                <a:spcPts val="2050"/>
              </a:spcBef>
              <a:spcAft>
                <a:spcPts val="0"/>
              </a:spcAft>
            </a:pPr>
            <a:r>
              <a:rPr lang="it-IT" sz="1750" b="1" i="1" spc="-10" dirty="0">
                <a:solidFill>
                  <a:srgbClr val="000000"/>
                </a:solidFill>
                <a:latin typeface="Arial" panose="22635452340000000000" pitchFamily="2"/>
              </a:rPr>
              <a:t>"L’immagine sullo schermo deve essere stabile; esente da sfarfallamento o </a:t>
            </a:r>
            <a:r>
              <a:rPr lang="it-IT" sz="1750" b="1" i="1" spc="0" dirty="0">
                <a:solidFill>
                  <a:srgbClr val="000000"/>
                </a:solidFill>
                <a:latin typeface="Arial" panose="22635452340000000000" pitchFamily="2"/>
              </a:rPr>
              <a:t>da altre forme d'instabilità. </a:t>
            </a:r>
          </a:p>
        </p:txBody>
      </p:sp>
      <p:sp>
        <p:nvSpPr>
          <p:cNvPr id="37" name="Segnaposto testo 36"/>
          <p:cNvSpPr>
            <a:spLocks noGrp="1"/>
          </p:cNvSpPr>
          <p:nvPr>
            <p:ph type="body" idx="10"/>
          </p:nvPr>
        </p:nvSpPr>
        <p:spPr>
          <a:xfrm>
            <a:off x="971524" y="2755206"/>
            <a:ext cx="5843295" cy="599509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91440" marR="137160" indent="0" algn="l">
              <a:lnSpc>
                <a:spcPts val="2100"/>
              </a:lnSpc>
              <a:spcAft>
                <a:spcPts val="0"/>
              </a:spcAft>
            </a:pPr>
            <a:r>
              <a:rPr lang="it-IT" sz="1750" b="1" i="1" spc="45" dirty="0">
                <a:solidFill>
                  <a:srgbClr val="000000"/>
                </a:solidFill>
                <a:latin typeface="Arial" panose="22635452340000000000" pitchFamily="2"/>
              </a:rPr>
              <a:t>La brillanza e/o il contrasto tra i caratteri e lo sfondo dello schermo devono essere facilmente regolabili da parte dell'utilizzatore del videoterminale e facilmente adattabili alle condizioni </a:t>
            </a:r>
            <a:r>
              <a:rPr lang="it-IT" sz="1750" b="1" i="1" spc="45" dirty="0" err="1">
                <a:solidFill>
                  <a:srgbClr val="000000"/>
                </a:solidFill>
                <a:latin typeface="Arial" panose="22635452340000000000" pitchFamily="2"/>
              </a:rPr>
              <a:t>antientali</a:t>
            </a:r>
            <a:r>
              <a:rPr lang="it-IT" sz="1750" b="1" i="1" spc="45" dirty="0">
                <a:solidFill>
                  <a:srgbClr val="000000"/>
                </a:solidFill>
                <a:latin typeface="Arial" panose="22635452340000000000" pitchFamily="2"/>
              </a:rPr>
              <a:t>" (Allegato VI I, D. Lgs. 626/94). </a:t>
            </a:r>
          </a:p>
          <a:p>
            <a:pPr marL="182880" marR="0" indent="0" algn="l">
              <a:lnSpc>
                <a:spcPts val="2100"/>
              </a:lnSpc>
              <a:spcBef>
                <a:spcPts val="2310"/>
              </a:spcBef>
              <a:spcAft>
                <a:spcPts val="0"/>
              </a:spcAft>
            </a:pPr>
            <a:r>
              <a:rPr lang="it-IT" sz="1750" b="1" spc="85" dirty="0">
                <a:solidFill>
                  <a:srgbClr val="CC3300"/>
                </a:solidFill>
                <a:latin typeface="Tahoma" panose="22635452340000000000" pitchFamily="2"/>
              </a:rPr>
              <a:t>PREVENZIONE </a:t>
            </a:r>
          </a:p>
          <a:p>
            <a:pPr marL="91440" marR="0" indent="91440" algn="l">
              <a:lnSpc>
                <a:spcPts val="2200"/>
              </a:lnSpc>
              <a:spcBef>
                <a:spcPts val="2900"/>
              </a:spcBef>
              <a:spcAft>
                <a:spcPts val="0"/>
              </a:spcAft>
              <a:buFont typeface="Symbol"/>
              <a:buChar char="·"/>
            </a:pPr>
            <a:r>
              <a:rPr lang="it-IT" sz="1750" b="1" spc="50" baseline="30000" dirty="0">
                <a:solidFill>
                  <a:srgbClr val="000000"/>
                </a:solidFill>
                <a:latin typeface="Tahoma" panose="22635452340000000000" pitchFamily="2"/>
              </a:rPr>
              <a:t>(</a:t>
            </a:r>
            <a:r>
              <a:rPr lang="it-IT" sz="1750" b="1" spc="50" dirty="0">
                <a:solidFill>
                  <a:srgbClr val="000000"/>
                </a:solidFill>
                <a:latin typeface="Tahoma" panose="22635452340000000000" pitchFamily="2"/>
              </a:rPr>
              <a:t>Disporre lo schermo ad angolo retto rispetto alle </a:t>
            </a:r>
          </a:p>
          <a:p>
            <a:pPr marL="914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5" dirty="0">
                <a:solidFill>
                  <a:srgbClr val="000000"/>
                </a:solidFill>
                <a:latin typeface="Tahoma" panose="22635452340000000000" pitchFamily="2"/>
              </a:rPr>
              <a:t>fonti di luce naturale non schermate (finestre) </a:t>
            </a:r>
          </a:p>
          <a:p>
            <a:pPr marL="91440" marR="0" indent="91440" algn="l">
              <a:lnSpc>
                <a:spcPts val="2100"/>
              </a:lnSpc>
              <a:spcBef>
                <a:spcPts val="2440"/>
              </a:spcBef>
              <a:spcAft>
                <a:spcPts val="0"/>
              </a:spcAft>
              <a:buFont typeface="Symbol"/>
              <a:buChar char="·"/>
            </a:pPr>
            <a:r>
              <a:rPr lang="it-IT" sz="1750" b="1" spc="45" baseline="30000" dirty="0">
                <a:solidFill>
                  <a:srgbClr val="000000"/>
                </a:solidFill>
                <a:latin typeface="Tahoma" panose="22635452340000000000" pitchFamily="2"/>
              </a:rPr>
              <a:t>(</a:t>
            </a:r>
            <a:r>
              <a:rPr lang="it-IT" sz="1750" b="1" spc="45" dirty="0">
                <a:solidFill>
                  <a:srgbClr val="000000"/>
                </a:solidFill>
                <a:latin typeface="Tahoma" panose="22635452340000000000" pitchFamily="2"/>
              </a:rPr>
              <a:t>Orientare lo schermo per eliminare, per quanto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45" dirty="0">
                <a:solidFill>
                  <a:srgbClr val="000000"/>
                </a:solidFill>
                <a:latin typeface="Tahoma" panose="22635452340000000000" pitchFamily="2"/>
              </a:rPr>
              <a:t>possibile, riflessi sulla superficie </a:t>
            </a:r>
          </a:p>
          <a:p>
            <a:pPr marL="91440" marR="0" indent="91440" algn="l">
              <a:lnSpc>
                <a:spcPts val="2200"/>
              </a:lnSpc>
              <a:spcBef>
                <a:spcPts val="3435"/>
              </a:spcBef>
              <a:spcAft>
                <a:spcPts val="0"/>
              </a:spcAft>
              <a:buFont typeface="Symbol"/>
              <a:buChar char="·"/>
            </a:pPr>
            <a:r>
              <a:rPr lang="it-IT" sz="1750" b="1" spc="65" baseline="30000" dirty="0">
                <a:solidFill>
                  <a:srgbClr val="000000"/>
                </a:solidFill>
                <a:latin typeface="Tahoma" panose="22635452340000000000" pitchFamily="2"/>
              </a:rPr>
              <a:t>(</a:t>
            </a:r>
            <a:r>
              <a:rPr lang="it-IT" sz="1750" b="1" spc="65" dirty="0">
                <a:solidFill>
                  <a:srgbClr val="000000"/>
                </a:solidFill>
                <a:latin typeface="Tahoma" panose="22635452340000000000" pitchFamily="2"/>
              </a:rPr>
              <a:t>Assumere la postura corretta di fronte al video, in </a:t>
            </a:r>
          </a:p>
          <a:p>
            <a:pPr marL="914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55" dirty="0">
                <a:solidFill>
                  <a:srgbClr val="000000"/>
                </a:solidFill>
                <a:latin typeface="Tahoma" panose="22635452340000000000" pitchFamily="2"/>
              </a:rPr>
              <a:t>modo tale che la distanza occhi-schermo sia pari a </a:t>
            </a:r>
          </a:p>
          <a:p>
            <a:pPr marL="91440" marR="0" indent="0" algn="l">
              <a:lnSpc>
                <a:spcPts val="2100"/>
              </a:lnSpc>
              <a:spcBef>
                <a:spcPts val="0"/>
              </a:spcBef>
              <a:spcAft>
                <a:spcPts val="20"/>
              </a:spcAft>
            </a:pPr>
            <a:r>
              <a:rPr lang="it-IT" sz="1750" b="1" spc="85" dirty="0">
                <a:solidFill>
                  <a:srgbClr val="000000"/>
                </a:solidFill>
                <a:latin typeface="Tahoma" panose="22635452340000000000" pitchFamily="2"/>
              </a:rPr>
              <a:t>circa 50-70 cm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egnaposto testo 41"/>
          <p:cNvSpPr>
            <a:spLocks noGrp="1"/>
          </p:cNvSpPr>
          <p:nvPr>
            <p:ph type="body" idx="10"/>
          </p:nvPr>
        </p:nvSpPr>
        <p:spPr>
          <a:xfrm>
            <a:off x="353695" y="780415"/>
            <a:ext cx="6854825" cy="9134475"/>
          </a:xfrm>
          <a:prstGeom prst="rect">
            <a:avLst/>
          </a:prstGeom>
          <a:solidFill>
            <a:srgbClr val="FCEFD8"/>
          </a:solidFill>
          <a:ln w="0" cmpd="sng">
            <a:noFill/>
            <a:prstDash val="solid"/>
          </a:ln>
        </p:spPr>
        <p:txBody>
          <a:bodyPr vert="horz" lIns="0" tIns="1094740" rIns="0" bIns="0" anchor="t">
            <a:normAutofit fontScale="95000"/>
          </a:bodyPr>
          <a:lstStyle/>
          <a:p>
            <a:pPr marL="0" marR="0" indent="0" algn="ctr">
              <a:lnSpc>
                <a:spcPts val="3400"/>
              </a:lnSpc>
              <a:spcAft>
                <a:spcPts val="0"/>
              </a:spcAft>
            </a:pPr>
            <a:r>
              <a:rPr lang="it-IT" sz="2700" b="1" u="sng" spc="0" dirty="0">
                <a:solidFill>
                  <a:srgbClr val="0000FF"/>
                </a:solidFill>
                <a:latin typeface="Tahoma" panose="22635452340000000000" pitchFamily="2"/>
              </a:rPr>
              <a:t>Radiazioni </a:t>
            </a:r>
            <a:r>
              <a:rPr lang="it-IT" sz="3000" b="1" i="1" u="sng" spc="0" dirty="0">
                <a:solidFill>
                  <a:srgbClr val="0000FF"/>
                </a:solidFill>
                <a:latin typeface="Times New Roman" panose="22635452340000000000" pitchFamily="1"/>
              </a:rPr>
              <a:t>"parassite" 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i="1" spc="20" dirty="0">
                <a:solidFill>
                  <a:srgbClr val="0000FF"/>
                </a:solidFill>
                <a:latin typeface="Arial" panose="22635452340000000000" pitchFamily="2"/>
              </a:rPr>
              <a:t>"il problema non esiste !" </a:t>
            </a:r>
          </a:p>
          <a:p>
            <a:pPr marL="1200150" marR="0" indent="-285750" algn="l">
              <a:lnSpc>
                <a:spcPts val="2100"/>
              </a:lnSpc>
              <a:spcBef>
                <a:spcPts val="25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750" b="1" spc="90" dirty="0">
                <a:solidFill>
                  <a:srgbClr val="000000"/>
                </a:solidFill>
                <a:latin typeface="Tahoma" panose="22635452340000000000" pitchFamily="2"/>
              </a:rPr>
              <a:t>radiazioni ultraviolette (UV) e radiazioni </a:t>
            </a:r>
          </a:p>
          <a:p>
            <a:pPr marL="9144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50" dirty="0">
                <a:solidFill>
                  <a:srgbClr val="000000"/>
                </a:solidFill>
                <a:latin typeface="Tahoma" panose="22635452340000000000" pitchFamily="2"/>
              </a:rPr>
              <a:t>infrarosse (IR) - non vengono trasmesse </a:t>
            </a:r>
          </a:p>
          <a:p>
            <a:pPr marL="9144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0" dirty="0">
                <a:solidFill>
                  <a:srgbClr val="000000"/>
                </a:solidFill>
                <a:latin typeface="Tahoma" panose="22635452340000000000" pitchFamily="2"/>
              </a:rPr>
              <a:t>all'esterno </a:t>
            </a:r>
          </a:p>
          <a:p>
            <a:pPr marL="1291590" marR="0" indent="-285750" algn="l">
              <a:lnSpc>
                <a:spcPts val="2100"/>
              </a:lnSpc>
              <a:spcBef>
                <a:spcPts val="30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750" b="1" spc="50" dirty="0">
                <a:solidFill>
                  <a:srgbClr val="000000"/>
                </a:solidFill>
                <a:latin typeface="Tahoma" panose="22635452340000000000" pitchFamily="2"/>
              </a:rPr>
              <a:t>onde di radiofrequenza (RF) - non sono in </a:t>
            </a:r>
          </a:p>
          <a:p>
            <a:pPr marL="10058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25" dirty="0">
                <a:solidFill>
                  <a:srgbClr val="000000"/>
                </a:solidFill>
                <a:latin typeface="Tahoma" panose="22635452340000000000" pitchFamily="2"/>
              </a:rPr>
              <a:t>grado di interessare la faccia esterna del </a:t>
            </a:r>
          </a:p>
          <a:p>
            <a:pPr marL="10058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20" dirty="0">
                <a:solidFill>
                  <a:srgbClr val="000000"/>
                </a:solidFill>
                <a:latin typeface="Tahoma" panose="22635452340000000000" pitchFamily="2"/>
              </a:rPr>
              <a:t>tubo catodico </a:t>
            </a:r>
          </a:p>
          <a:p>
            <a:pPr marL="1291590" marR="0" indent="-285750" algn="l">
              <a:lnSpc>
                <a:spcPts val="2200"/>
              </a:lnSpc>
              <a:spcBef>
                <a:spcPts val="36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750" b="1" spc="155" dirty="0">
                <a:solidFill>
                  <a:srgbClr val="000000"/>
                </a:solidFill>
                <a:latin typeface="Tahoma" panose="22635452340000000000" pitchFamily="2"/>
              </a:rPr>
              <a:t>campi elettromagnetici a bassissima </a:t>
            </a:r>
          </a:p>
          <a:p>
            <a:pPr marL="10058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290" dirty="0">
                <a:solidFill>
                  <a:srgbClr val="000000"/>
                </a:solidFill>
                <a:latin typeface="Tahoma" panose="22635452340000000000" pitchFamily="2"/>
              </a:rPr>
              <a:t>frequenza (ELF) - la presenza della </a:t>
            </a:r>
          </a:p>
          <a:p>
            <a:pPr marL="10058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14" dirty="0">
                <a:solidFill>
                  <a:srgbClr val="000000"/>
                </a:solidFill>
                <a:latin typeface="Tahoma" panose="22635452340000000000" pitchFamily="2"/>
              </a:rPr>
              <a:t>marcatura CE sul videoterminale assicura </a:t>
            </a:r>
          </a:p>
          <a:p>
            <a:pPr marL="10058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14" dirty="0">
                <a:solidFill>
                  <a:srgbClr val="000000"/>
                </a:solidFill>
                <a:latin typeface="Tahoma" panose="22635452340000000000" pitchFamily="2"/>
              </a:rPr>
              <a:t>che tali campi siano mantenuti al di sotto </a:t>
            </a:r>
          </a:p>
          <a:p>
            <a:pPr marL="10058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20" dirty="0">
                <a:solidFill>
                  <a:srgbClr val="000000"/>
                </a:solidFill>
                <a:latin typeface="Tahoma" panose="22635452340000000000" pitchFamily="2"/>
              </a:rPr>
              <a:t>dei limiti raccomandati e riscontrabili nei </a:t>
            </a:r>
          </a:p>
          <a:p>
            <a:pPr marL="10058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750" b="1" spc="15" dirty="0">
                <a:solidFill>
                  <a:srgbClr val="000000"/>
                </a:solidFill>
                <a:latin typeface="Tahoma" panose="22635452340000000000" pitchFamily="2"/>
              </a:rPr>
              <a:t>comuni ambienti di vita </a:t>
            </a:r>
          </a:p>
          <a:p>
            <a:pPr marL="1291590" marR="0" indent="-285750" algn="l">
              <a:lnSpc>
                <a:spcPts val="2100"/>
              </a:lnSpc>
              <a:spcBef>
                <a:spcPts val="3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750" b="1" spc="235" dirty="0">
                <a:solidFill>
                  <a:srgbClr val="000000"/>
                </a:solidFill>
                <a:latin typeface="Tahoma" panose="22635452340000000000" pitchFamily="2"/>
              </a:rPr>
              <a:t>raggi X a bassa energia - vengono </a:t>
            </a:r>
          </a:p>
          <a:p>
            <a:pPr marL="1005840" marR="0" indent="0" algn="l">
              <a:lnSpc>
                <a:spcPts val="2200"/>
              </a:lnSpc>
              <a:spcBef>
                <a:spcPts val="0"/>
              </a:spcBef>
              <a:spcAft>
                <a:spcPts val="14375"/>
              </a:spcAft>
            </a:pPr>
            <a:r>
              <a:rPr lang="it-IT" sz="1750" b="1" spc="20" dirty="0">
                <a:solidFill>
                  <a:srgbClr val="000000"/>
                </a:solidFill>
                <a:latin typeface="Tahoma" panose="22635452340000000000" pitchFamily="2"/>
              </a:rPr>
              <a:t>completamente bloccati dallo schermo.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44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9156065"/>
          </a:xfrm>
          <a:prstGeom prst="rect">
            <a:avLst/>
          </a:prstGeom>
          <a:solidFill>
            <a:srgbClr val="FCEFD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5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21480" y="1548130"/>
            <a:ext cx="2755265" cy="1828800"/>
          </a:xfrm>
          <a:prstGeom prst="rect">
            <a:avLst/>
          </a:prstGeom>
        </p:spPr>
      </p:pic>
      <p:sp>
        <p:nvSpPr>
          <p:cNvPr id="46" name="Segnaposto testo 45"/>
          <p:cNvSpPr>
            <a:spLocks noGrp="1"/>
          </p:cNvSpPr>
          <p:nvPr>
            <p:ph type="body" idx="10"/>
          </p:nvPr>
        </p:nvSpPr>
        <p:spPr>
          <a:xfrm>
            <a:off x="344170" y="768350"/>
            <a:ext cx="6873240" cy="779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7505" rIns="0" bIns="0" anchor="t">
            <a:normAutofit fontScale="97500"/>
          </a:bodyPr>
          <a:lstStyle/>
          <a:p>
            <a:pPr marL="457200" marR="0" indent="0" algn="l">
              <a:lnSpc>
                <a:spcPts val="2200"/>
              </a:lnSpc>
              <a:spcAft>
                <a:spcPts val="1055"/>
              </a:spcAft>
            </a:pPr>
            <a:r>
              <a:rPr lang="it-IT" sz="1900" b="1" spc="-114">
                <a:solidFill>
                  <a:srgbClr val="CC3300"/>
                </a:solidFill>
                <a:latin typeface="Arial" panose="22635452340000000000" pitchFamily="2"/>
              </a:rPr>
              <a:t>TAVOLO, TASTIERA E </a:t>
            </a:r>
            <a:r>
              <a:rPr lang="it-IT" sz="1900" b="1" i="1" spc="-114">
                <a:solidFill>
                  <a:srgbClr val="CC3300"/>
                </a:solidFill>
                <a:latin typeface="Arial" panose="22635452340000000000" pitchFamily="2"/>
              </a:rPr>
              <a:t>MOUSE </a:t>
            </a:r>
          </a:p>
        </p:txBody>
      </p:sp>
      <p:graphicFrame>
        <p:nvGraphicFramePr>
          <p:cNvPr id="49" name="table 49"/>
          <p:cNvGraphicFramePr>
            <a:graphicFrameLocks noGrp="1"/>
          </p:cNvGraphicFramePr>
          <p:nvPr/>
        </p:nvGraphicFramePr>
        <p:xfrm>
          <a:off x="344170" y="1548130"/>
          <a:ext cx="6873240" cy="1847215"/>
        </p:xfrm>
        <a:graphic>
          <a:graphicData uri="http://schemas.openxmlformats.org/drawingml/2006/table">
            <a:tbl>
              <a:tblPr/>
              <a:tblGrid>
                <a:gridCol w="387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7215">
                <a:tc>
                  <a:txBody>
                    <a:bodyPr/>
                    <a:lstStyle/>
                    <a:p>
                      <a:pPr marL="411480" marR="320040" indent="0" algn="l">
                        <a:lnSpc>
                          <a:spcPts val="1800"/>
                        </a:lnSpc>
                        <a:spcBef>
                          <a:spcPts val="245"/>
                        </a:spcBef>
                        <a:spcAft>
                          <a:spcPts val="765"/>
                        </a:spcAft>
                      </a:pPr>
                      <a:r>
                        <a:rPr lang="it-IT" sz="1600" b="1" i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"La tastiera dev'essere inclinabile e dissociata dallo schermo per consentire al lavoratore di assumere una posizione confortevole e tale da non provocare l'affaticamento delle braccia o delle mani.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Segnaposto testo 50"/>
          <p:cNvSpPr>
            <a:spLocks noGrp="1"/>
          </p:cNvSpPr>
          <p:nvPr>
            <p:ph type="body" idx="10"/>
          </p:nvPr>
        </p:nvSpPr>
        <p:spPr>
          <a:xfrm>
            <a:off x="344170" y="3486150"/>
            <a:ext cx="6873240" cy="6438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731520" indent="0" algn="l">
              <a:lnSpc>
                <a:spcPts val="1800"/>
              </a:lnSpc>
              <a:spcAft>
                <a:spcPts val="0"/>
              </a:spcAft>
            </a:pP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Lo spazio davanti alla tastiera dev'essere sufficiente onde consentire un appoggio per le mani e le braccia dell' ut ilizzat ore. </a:t>
            </a:r>
          </a:p>
          <a:p>
            <a:pPr marL="320040" marR="457200" indent="0" algn="l">
              <a:lnSpc>
                <a:spcPts val="1800"/>
              </a:lnSpc>
              <a:spcBef>
                <a:spcPts val="210"/>
              </a:spcBef>
              <a:spcAft>
                <a:spcPts val="0"/>
              </a:spcAft>
            </a:pP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La tastiera deve avere una superficie opaca onde evitare rif lessi. </a:t>
            </a:r>
          </a:p>
          <a:p>
            <a:pPr marL="320040" marR="45720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La disposizione della tastiera e le caratteristiche dei tasti devono tendere ad agevolare l'uso della tastiera stessa. </a:t>
            </a:r>
          </a:p>
          <a:p>
            <a:pPr marL="320040" marR="365760" indent="0" algn="l">
              <a:lnSpc>
                <a:spcPts val="1800"/>
              </a:lnSpc>
              <a:spcBef>
                <a:spcPts val="670"/>
              </a:spcBef>
              <a:spcAft>
                <a:spcPts val="0"/>
              </a:spcAft>
            </a:pP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I simboli dei tasti devono presentare sufficiente contrasto ed essere leggibili dalla normale posizione di lavoro" (Allegato VII , D. Lgs. 626/94). </a:t>
            </a:r>
          </a:p>
          <a:p>
            <a:pPr marL="548640" marR="0" indent="0" algn="l">
              <a:lnSpc>
                <a:spcPts val="2000"/>
              </a:lnSpc>
              <a:spcBef>
                <a:spcPts val="2660"/>
              </a:spcBef>
              <a:spcAft>
                <a:spcPts val="0"/>
              </a:spcAft>
            </a:pPr>
            <a:r>
              <a:rPr lang="it-IT" sz="1900" b="1" spc="-254">
                <a:solidFill>
                  <a:srgbClr val="CC3300"/>
                </a:solidFill>
                <a:latin typeface="Arial" panose="22635452340000000000" pitchFamily="2"/>
              </a:rPr>
              <a:t>PREVENZIONE </a:t>
            </a:r>
          </a:p>
          <a:p>
            <a:pPr marL="457200" marR="1051560" indent="0" algn="l">
              <a:lnSpc>
                <a:spcPts val="1800"/>
              </a:lnSpc>
              <a:spcBef>
                <a:spcPts val="3860"/>
              </a:spcBef>
              <a:spcAft>
                <a:spcPts val="0"/>
              </a:spcAft>
            </a:pPr>
            <a:r>
              <a:rPr lang="it-IT" sz="1600" b="1" spc="0">
                <a:solidFill>
                  <a:srgbClr val="000000"/>
                </a:solidFill>
                <a:latin typeface="Arial" panose="22635452340000000000" pitchFamily="2"/>
              </a:rPr>
              <a:t>- Avvicinare il sedile al tavolo e regolarne l'altezza, l'inclinazione ed il sostegno lombare (vedi avanti) </a:t>
            </a:r>
          </a:p>
          <a:p>
            <a:pPr marL="548640" marR="0" indent="0" algn="l">
              <a:lnSpc>
                <a:spcPts val="1900"/>
              </a:lnSpc>
              <a:spcBef>
                <a:spcPts val="2275"/>
              </a:spcBef>
              <a:spcAft>
                <a:spcPts val="0"/>
              </a:spcAft>
            </a:pPr>
            <a:r>
              <a:rPr lang="it-IT" sz="1600" b="1" spc="50">
                <a:solidFill>
                  <a:srgbClr val="000000"/>
                </a:solidFill>
                <a:latin typeface="Arial" panose="22635452340000000000" pitchFamily="2"/>
              </a:rPr>
              <a:t>- Mantenere le spalle rilassate durante la digitazione, i </a:t>
            </a:r>
          </a:p>
          <a:p>
            <a:pPr marL="548640" marR="548640" indent="0" algn="l">
              <a:lnSpc>
                <a:spcPts val="1800"/>
              </a:lnSpc>
              <a:spcBef>
                <a:spcPts val="15"/>
              </a:spcBef>
              <a:spcAft>
                <a:spcPts val="0"/>
              </a:spcAft>
            </a:pPr>
            <a:r>
              <a:rPr lang="it-IT" sz="1600" b="1" spc="0">
                <a:solidFill>
                  <a:srgbClr val="000000"/>
                </a:solidFill>
                <a:latin typeface="Arial" panose="22635452340000000000" pitchFamily="2"/>
              </a:rPr>
              <a:t>polsi in linea con gli avambracci ed il mouse il più possibile vicino al corpo </a:t>
            </a:r>
          </a:p>
          <a:p>
            <a:pPr marL="457200" marR="731520" indent="0" algn="l">
              <a:lnSpc>
                <a:spcPts val="1900"/>
              </a:lnSpc>
              <a:spcBef>
                <a:spcPts val="2550"/>
              </a:spcBef>
              <a:spcAft>
                <a:spcPts val="3485"/>
              </a:spcAft>
            </a:pPr>
            <a:r>
              <a:rPr lang="it-IT" sz="1600" b="1" spc="0">
                <a:solidFill>
                  <a:srgbClr val="000000"/>
                </a:solidFill>
                <a:latin typeface="Arial" panose="22635452340000000000" pitchFamily="2"/>
              </a:rPr>
              <a:t>- Tastiera e mouse devono essere posti in modo da poter appoggiare gli avambracci sul piano di lavoro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egnaposto testo 53"/>
          <p:cNvSpPr>
            <a:spLocks noGrp="1"/>
          </p:cNvSpPr>
          <p:nvPr>
            <p:ph type="body" idx="10"/>
          </p:nvPr>
        </p:nvSpPr>
        <p:spPr>
          <a:xfrm>
            <a:off x="743585" y="1270000"/>
            <a:ext cx="6172200" cy="1122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9144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850" b="1" spc="-30">
                <a:solidFill>
                  <a:srgbClr val="CC3300"/>
                </a:solidFill>
                <a:latin typeface="Tahoma" panose="22635452340000000000" pitchFamily="2"/>
              </a:rPr>
              <a:t>IL SEDILE </a:t>
            </a:r>
          </a:p>
          <a:p>
            <a:pPr marL="0" marR="320040" indent="0" algn="just">
              <a:lnSpc>
                <a:spcPts val="1800"/>
              </a:lnSpc>
              <a:spcBef>
                <a:spcPts val="840"/>
              </a:spcBef>
              <a:spcAft>
                <a:spcPts val="0"/>
              </a:spcAft>
            </a:pPr>
            <a:r>
              <a:rPr lang="it-IT" sz="1850" b="1" spc="0">
                <a:solidFill>
                  <a:srgbClr val="000000"/>
                </a:solidFill>
                <a:latin typeface="Tahoma" panose="22635452340000000000" pitchFamily="2"/>
              </a:rPr>
              <a:t>"I </a:t>
            </a:r>
            <a:r>
              <a:rPr lang="it-IT" sz="1600" b="1" i="1" spc="0">
                <a:solidFill>
                  <a:srgbClr val="000000"/>
                </a:solidFill>
                <a:latin typeface="Arial" panose="22635452340000000000" pitchFamily="2"/>
              </a:rPr>
              <a:t>I sedile di lavoro deve essere stabile, permettere all'utilizzatore una certa libertà di movimento ed una posizione comoda. </a:t>
            </a:r>
          </a:p>
        </p:txBody>
      </p:sp>
      <p:graphicFrame>
        <p:nvGraphicFramePr>
          <p:cNvPr id="57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57202"/>
              </p:ext>
            </p:extLst>
          </p:nvPr>
        </p:nvGraphicFramePr>
        <p:xfrm>
          <a:off x="-612651" y="2392680"/>
          <a:ext cx="7432551" cy="2910840"/>
        </p:xfrm>
        <a:graphic>
          <a:graphicData uri="http://schemas.openxmlformats.org/drawingml/2006/table">
            <a:tbl>
              <a:tblPr/>
              <a:tblGrid>
                <a:gridCol w="5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0840"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8720" marR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spc="0" dirty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I sedili debbono avere altezza regolabile. </a:t>
                      </a:r>
                    </a:p>
                    <a:p>
                      <a:pPr marL="118872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spc="5" dirty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II loro schienale deve essere regolabile in altezza e in inclinazione. </a:t>
                      </a:r>
                    </a:p>
                    <a:p>
                      <a:pPr marL="1188720" marR="0" indent="0" algn="l">
                        <a:lnSpc>
                          <a:spcPts val="1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spc="0" dirty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Un poggiapiedi sarà messo a disposizione di coloro che lo desiderino': </a:t>
                      </a:r>
                    </a:p>
                    <a:p>
                      <a:pPr marL="118872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spc="110" dirty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(Allegato VII D. Lgs. 626/94). </a:t>
                      </a:r>
                    </a:p>
                    <a:p>
                      <a:pPr marL="0" marR="2088515" indent="0" algn="r">
                        <a:lnSpc>
                          <a:spcPts val="2100"/>
                        </a:lnSpc>
                        <a:spcBef>
                          <a:spcPts val="3010"/>
                        </a:spcBef>
                        <a:spcAft>
                          <a:spcPts val="735"/>
                        </a:spcAft>
                      </a:pPr>
                      <a:r>
                        <a:rPr lang="it-IT" sz="1850" b="1" spc="-75" dirty="0">
                          <a:solidFill>
                            <a:srgbClr val="CC3300"/>
                          </a:solidFill>
                          <a:latin typeface="Tahoma" panose="22635452340000000000" pitchFamily="2"/>
                        </a:rPr>
                        <a:t>PREVENZIONE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Segnaposto testo 58"/>
          <p:cNvSpPr>
            <a:spLocks noGrp="1"/>
          </p:cNvSpPr>
          <p:nvPr>
            <p:ph type="body" idx="10"/>
          </p:nvPr>
        </p:nvSpPr>
        <p:spPr>
          <a:xfrm>
            <a:off x="539477" y="4699422"/>
            <a:ext cx="6376308" cy="466047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1900"/>
              </a:lnSpc>
              <a:spcAft>
                <a:spcPts val="0"/>
              </a:spcAft>
            </a:pPr>
            <a:r>
              <a:rPr lang="it-IT" sz="1500" b="1" spc="20" dirty="0">
                <a:solidFill>
                  <a:srgbClr val="000000"/>
                </a:solidFill>
                <a:latin typeface="Tahoma" panose="22635452340000000000" pitchFamily="2"/>
              </a:rPr>
              <a:t>- Avvicinare il sedile al tavolo </a:t>
            </a:r>
          </a:p>
          <a:p>
            <a:pPr marL="0" marR="68580" indent="0" algn="r">
              <a:lnSpc>
                <a:spcPts val="2000"/>
              </a:lnSpc>
              <a:spcBef>
                <a:spcPts val="370"/>
              </a:spcBef>
              <a:spcAft>
                <a:spcPts val="0"/>
              </a:spcAft>
            </a:pPr>
            <a:r>
              <a:rPr lang="it-IT" sz="1500" b="1" spc="20" dirty="0">
                <a:solidFill>
                  <a:srgbClr val="000000"/>
                </a:solidFill>
                <a:latin typeface="Tahoma" panose="22635452340000000000" pitchFamily="2"/>
              </a:rPr>
              <a:t>- Assumere, per quanto possibile, la seguente posizione: </a:t>
            </a:r>
          </a:p>
          <a:p>
            <a:pPr marL="777240" marR="0" indent="182880" algn="l">
              <a:lnSpc>
                <a:spcPts val="2000"/>
              </a:lnSpc>
              <a:spcBef>
                <a:spcPts val="45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0" dirty="0">
                <a:solidFill>
                  <a:srgbClr val="000000"/>
                </a:solidFill>
                <a:latin typeface="Tahoma" panose="22635452340000000000" pitchFamily="2"/>
              </a:rPr>
              <a:t>avambracci appoggiati al piano di lavoro </a:t>
            </a:r>
          </a:p>
          <a:p>
            <a:pPr marL="777240" marR="502920" indent="182880" algn="l">
              <a:lnSpc>
                <a:spcPts val="1800"/>
              </a:lnSpc>
              <a:spcBef>
                <a:spcPts val="895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0" dirty="0">
                <a:solidFill>
                  <a:srgbClr val="000000"/>
                </a:solidFill>
                <a:latin typeface="Tahoma" panose="22635452340000000000" pitchFamily="2"/>
              </a:rPr>
              <a:t>polsi in linea con gli avambracci e non piegati né verso l'alto, né verso il basso </a:t>
            </a:r>
          </a:p>
          <a:p>
            <a:pPr marL="777240" marR="0" indent="182880" algn="l">
              <a:lnSpc>
                <a:spcPts val="2000"/>
              </a:lnSpc>
              <a:spcBef>
                <a:spcPts val="880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45" dirty="0">
                <a:solidFill>
                  <a:srgbClr val="000000"/>
                </a:solidFill>
                <a:latin typeface="Tahoma" panose="22635452340000000000" pitchFamily="2"/>
              </a:rPr>
              <a:t>tronco tra 90° e 110° rispetto al sedile </a:t>
            </a:r>
          </a:p>
          <a:p>
            <a:pPr marL="777240" marR="0" indent="182880" algn="l">
              <a:lnSpc>
                <a:spcPts val="20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30" dirty="0">
                <a:solidFill>
                  <a:srgbClr val="000000"/>
                </a:solidFill>
                <a:latin typeface="Tahoma" panose="22635452340000000000" pitchFamily="2"/>
              </a:rPr>
              <a:t>gambe a 90° rispetto al sedile </a:t>
            </a:r>
          </a:p>
          <a:p>
            <a:pPr marL="685800" marR="0" indent="182880" algn="l">
              <a:lnSpc>
                <a:spcPts val="2000"/>
              </a:lnSpc>
              <a:spcBef>
                <a:spcPts val="380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15" dirty="0">
                <a:solidFill>
                  <a:srgbClr val="000000"/>
                </a:solidFill>
                <a:latin typeface="Tahoma" panose="22635452340000000000" pitchFamily="2"/>
              </a:rPr>
              <a:t>lo schienale deve supportare bene la curva lombare </a:t>
            </a:r>
          </a:p>
          <a:p>
            <a:pPr marL="777240" marR="91440" indent="182880" algn="l">
              <a:lnSpc>
                <a:spcPts val="1800"/>
              </a:lnSpc>
              <a:spcBef>
                <a:spcPts val="2045"/>
              </a:spcBef>
              <a:spcAft>
                <a:spcPts val="0"/>
              </a:spcAft>
              <a:buFont typeface="Symbol"/>
              <a:buChar char="·"/>
            </a:pPr>
            <a:r>
              <a:rPr lang="it-IT" sz="1500" b="1" spc="0" dirty="0">
                <a:solidFill>
                  <a:srgbClr val="000000"/>
                </a:solidFill>
                <a:latin typeface="Tahoma" panose="22635452340000000000" pitchFamily="2"/>
              </a:rPr>
              <a:t>piedi bene poggiati a terra o, solo se necessario, su poggiapiedi ampio (persone di bassa statura) </a:t>
            </a:r>
          </a:p>
          <a:p>
            <a:pPr marL="777240" marR="411480" indent="182880" algn="l">
              <a:lnSpc>
                <a:spcPts val="1800"/>
              </a:lnSpc>
              <a:spcBef>
                <a:spcPts val="1835"/>
              </a:spcBef>
              <a:spcAft>
                <a:spcPts val="70"/>
              </a:spcAft>
              <a:buFont typeface="Symbol"/>
              <a:buChar char="·"/>
            </a:pPr>
            <a:r>
              <a:rPr lang="it-IT" sz="1500" b="1" spc="0" dirty="0">
                <a:solidFill>
                  <a:srgbClr val="000000"/>
                </a:solidFill>
                <a:latin typeface="Tahoma" panose="22635452340000000000" pitchFamily="2"/>
              </a:rPr>
              <a:t>spalle non contratte quando le braccia digitano o sono appoggiate sui braccioli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827905" y="2438400"/>
            <a:ext cx="1978025" cy="2170430"/>
          </a:xfrm>
          <a:prstGeom prst="rect">
            <a:avLst/>
          </a:prstGeom>
        </p:spPr>
      </p:pic>
      <p:sp>
        <p:nvSpPr>
          <p:cNvPr id="62" name="Segnaposto testo 61"/>
          <p:cNvSpPr>
            <a:spLocks noGrp="1"/>
          </p:cNvSpPr>
          <p:nvPr>
            <p:ph type="body" idx="10"/>
          </p:nvPr>
        </p:nvSpPr>
        <p:spPr>
          <a:xfrm>
            <a:off x="670560" y="1511300"/>
            <a:ext cx="4356100" cy="514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0" rIns="0" bIns="0" anchor="t">
            <a:normAutofit fontScale="95000"/>
          </a:bodyPr>
          <a:lstStyle/>
          <a:p>
            <a:pPr marL="137160" marR="0" indent="0" algn="l">
              <a:lnSpc>
                <a:spcPts val="2200"/>
              </a:lnSpc>
              <a:spcAft>
                <a:spcPts val="700"/>
              </a:spcAft>
            </a:pPr>
            <a:r>
              <a:rPr lang="it-IT" sz="1850" b="1" spc="70">
                <a:solidFill>
                  <a:srgbClr val="CC3300"/>
                </a:solidFill>
                <a:latin typeface="Tahoma" panose="22635452340000000000" pitchFamily="2"/>
              </a:rPr>
              <a:t>I DISTURBI </a:t>
            </a:r>
          </a:p>
        </p:txBody>
      </p:sp>
      <p:sp>
        <p:nvSpPr>
          <p:cNvPr id="63" name="Segnaposto testo 62"/>
          <p:cNvSpPr>
            <a:spLocks noGrp="1"/>
          </p:cNvSpPr>
          <p:nvPr>
            <p:ph type="body" idx="10"/>
          </p:nvPr>
        </p:nvSpPr>
        <p:spPr>
          <a:xfrm>
            <a:off x="670560" y="2026285"/>
            <a:ext cx="3959225" cy="3246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0" rIns="0" bIns="0" anchor="t">
            <a:normAutofit fontScale="875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it-IT" sz="1850" b="1" spc="20">
                <a:solidFill>
                  <a:srgbClr val="000000"/>
                </a:solidFill>
                <a:latin typeface="Tahoma" panose="22635452340000000000" pitchFamily="2"/>
              </a:rPr>
              <a:t>L'uso, anche prolungato di </a:t>
            </a:r>
          </a:p>
          <a:p>
            <a:pPr marL="0" marR="0" indent="0" algn="l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20">
                <a:solidFill>
                  <a:srgbClr val="000000"/>
                </a:solidFill>
                <a:latin typeface="Tahoma" panose="22635452340000000000" pitchFamily="2"/>
              </a:rPr>
              <a:t>apparecchiature munite di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40">
                <a:solidFill>
                  <a:srgbClr val="000000"/>
                </a:solidFill>
                <a:latin typeface="Tahoma" panose="22635452340000000000" pitchFamily="2"/>
              </a:rPr>
              <a:t>videoterminali, allo stato attuale </a:t>
            </a:r>
          </a:p>
          <a:p>
            <a:pPr marL="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15">
                <a:solidFill>
                  <a:srgbClr val="000000"/>
                </a:solidFill>
                <a:latin typeface="Tahoma" panose="22635452340000000000" pitchFamily="2"/>
              </a:rPr>
              <a:t>delle conoscenze scientifiche, non </a:t>
            </a:r>
          </a:p>
          <a:p>
            <a:pPr marL="0" marR="0" indent="0" algn="l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000000"/>
                </a:solidFill>
                <a:latin typeface="Tahoma" panose="22635452340000000000" pitchFamily="2"/>
              </a:rPr>
              <a:t>provoca direttamente malattie </a:t>
            </a:r>
          </a:p>
          <a:p>
            <a:pPr marL="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70">
                <a:solidFill>
                  <a:srgbClr val="000000"/>
                </a:solidFill>
                <a:latin typeface="Tahoma" panose="22635452340000000000" pitchFamily="2"/>
              </a:rPr>
              <a:t>vere e proprie, né oculari, né di </a:t>
            </a:r>
          </a:p>
          <a:p>
            <a:pPr marL="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it-IT" sz="1850" b="1" spc="55">
                <a:solidFill>
                  <a:srgbClr val="000000"/>
                </a:solidFill>
                <a:latin typeface="Tahoma" panose="22635452340000000000" pitchFamily="2"/>
              </a:rPr>
              <a:t>altri organi o apparati. Un uso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45">
                <a:solidFill>
                  <a:srgbClr val="000000"/>
                </a:solidFill>
                <a:latin typeface="Tahoma" panose="22635452340000000000" pitchFamily="2"/>
              </a:rPr>
              <a:t>scorretto può però determinare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35">
                <a:solidFill>
                  <a:srgbClr val="000000"/>
                </a:solidFill>
                <a:latin typeface="Tahoma" panose="22635452340000000000" pitchFamily="2"/>
              </a:rPr>
              <a:t>l'insorgenza di disturbi o mettere </a:t>
            </a:r>
          </a:p>
          <a:p>
            <a:pPr marL="0" marR="0" indent="0" algn="l">
              <a:lnSpc>
                <a:spcPts val="2200"/>
              </a:lnSpc>
              <a:spcBef>
                <a:spcPts val="30"/>
              </a:spcBef>
              <a:spcAft>
                <a:spcPts val="0"/>
              </a:spcAft>
            </a:pPr>
            <a:r>
              <a:rPr lang="it-IT" sz="1850" b="1" spc="35">
                <a:solidFill>
                  <a:srgbClr val="000000"/>
                </a:solidFill>
                <a:latin typeface="Tahoma" panose="22635452340000000000" pitchFamily="2"/>
              </a:rPr>
              <a:t>in evidenza preesistenti o </a:t>
            </a:r>
          </a:p>
        </p:txBody>
      </p:sp>
      <p:sp>
        <p:nvSpPr>
          <p:cNvPr id="64" name="Segnaposto testo 63"/>
          <p:cNvSpPr>
            <a:spLocks noGrp="1"/>
          </p:cNvSpPr>
          <p:nvPr>
            <p:ph type="body" idx="10"/>
          </p:nvPr>
        </p:nvSpPr>
        <p:spPr>
          <a:xfrm>
            <a:off x="670560" y="5273040"/>
            <a:ext cx="4356100" cy="4163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875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it-IT" sz="1850" b="1" spc="60">
                <a:solidFill>
                  <a:srgbClr val="000000"/>
                </a:solidFill>
                <a:latin typeface="Tahoma" panose="22635452340000000000" pitchFamily="2"/>
              </a:rPr>
              <a:t>sopraggiunti difetti di rifrazione e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25">
                <a:solidFill>
                  <a:srgbClr val="000000"/>
                </a:solidFill>
                <a:latin typeface="Tahoma" panose="22635452340000000000" pitchFamily="2"/>
              </a:rPr>
              <a:t>di accomodazione oculare, creando </a:t>
            </a:r>
          </a:p>
          <a:p>
            <a:pPr marL="0" marR="0" indent="0" algn="l">
              <a:lnSpc>
                <a:spcPts val="2200"/>
              </a:lnSpc>
              <a:spcBef>
                <a:spcPts val="80"/>
              </a:spcBef>
              <a:spcAft>
                <a:spcPts val="0"/>
              </a:spcAft>
            </a:pPr>
            <a:r>
              <a:rPr lang="it-IT" sz="1850" b="1" spc="40">
                <a:solidFill>
                  <a:srgbClr val="000000"/>
                </a:solidFill>
                <a:latin typeface="Tahoma" panose="22635452340000000000" pitchFamily="2"/>
              </a:rPr>
              <a:t>problemi di benessere psico-fisico,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30">
                <a:solidFill>
                  <a:srgbClr val="000000"/>
                </a:solidFill>
                <a:latin typeface="Tahoma" panose="22635452340000000000" pitchFamily="2"/>
              </a:rPr>
              <a:t>generalmente reversibili e </a:t>
            </a:r>
          </a:p>
          <a:p>
            <a:pPr marL="0" marR="0" indent="0" algn="l">
              <a:lnSpc>
                <a:spcPts val="2100"/>
              </a:lnSpc>
              <a:spcBef>
                <a:spcPts val="150"/>
              </a:spcBef>
              <a:spcAft>
                <a:spcPts val="0"/>
              </a:spcAft>
            </a:pPr>
            <a:r>
              <a:rPr lang="it-IT" sz="1850" b="1" spc="20">
                <a:solidFill>
                  <a:srgbClr val="000000"/>
                </a:solidFill>
                <a:latin typeface="Tahoma" panose="22635452340000000000" pitchFamily="2"/>
              </a:rPr>
              <a:t>facilmente prevenibili. </a:t>
            </a:r>
          </a:p>
          <a:p>
            <a:pPr marL="914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50" b="1" spc="40">
                <a:solidFill>
                  <a:srgbClr val="000000"/>
                </a:solidFill>
                <a:latin typeface="Tahoma" panose="22635452340000000000" pitchFamily="2"/>
              </a:rPr>
              <a:t>E utile </a:t>
            </a:r>
            <a:r>
              <a:rPr lang="it-IT" sz="1900" b="1" i="1" u="sng" spc="40">
                <a:solidFill>
                  <a:srgbClr val="000000"/>
                </a:solidFill>
                <a:latin typeface="Bookman Old Style" panose="22635452340000000000" pitchFamily="1"/>
              </a:rPr>
              <a:t>conoscere per prevenire: </a:t>
            </a:r>
          </a:p>
          <a:p>
            <a:pPr marL="822960" marR="0" indent="502920" algn="l">
              <a:lnSpc>
                <a:spcPts val="2200"/>
              </a:lnSpc>
              <a:spcBef>
                <a:spcPts val="950"/>
              </a:spcBef>
              <a:spcAft>
                <a:spcPts val="0"/>
              </a:spcAft>
              <a:buFont typeface="Tahoma"/>
              <a:buAutoNum type="alphaLcPeriod"/>
            </a:pPr>
            <a:r>
              <a:rPr lang="it-IT" sz="1850" b="1" spc="-25">
                <a:solidFill>
                  <a:srgbClr val="000000"/>
                </a:solidFill>
                <a:latin typeface="Tahoma" panose="22635452340000000000" pitchFamily="2"/>
              </a:rPr>
              <a:t>disturbi oculo-visivi </a:t>
            </a:r>
          </a:p>
          <a:p>
            <a:pPr marL="822960" marR="0" indent="502920" algn="l">
              <a:lnSpc>
                <a:spcPts val="2200"/>
              </a:lnSpc>
              <a:spcBef>
                <a:spcPts val="1195"/>
              </a:spcBef>
              <a:spcAft>
                <a:spcPts val="0"/>
              </a:spcAft>
              <a:buFont typeface="Tahoma"/>
              <a:buAutoNum type="alphaLcPeriod"/>
            </a:pPr>
            <a:r>
              <a:rPr lang="it-IT" sz="1850" b="1" spc="-40">
                <a:solidFill>
                  <a:srgbClr val="000000"/>
                </a:solidFill>
                <a:latin typeface="Tahoma" panose="22635452340000000000" pitchFamily="2"/>
              </a:rPr>
              <a:t>disturbi muscolo-scheletrici </a:t>
            </a:r>
          </a:p>
          <a:p>
            <a:pPr marL="822960" marR="0" indent="228600" algn="l">
              <a:lnSpc>
                <a:spcPts val="23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-"/>
            </a:pPr>
            <a:r>
              <a:rPr lang="it-IT" sz="1850" b="1" spc="-10">
                <a:solidFill>
                  <a:srgbClr val="000000"/>
                </a:solidFill>
                <a:latin typeface="Tahoma" panose="22635452340000000000" pitchFamily="2"/>
              </a:rPr>
              <a:t>disturbi agli arti superiori </a:t>
            </a:r>
          </a:p>
          <a:p>
            <a:pPr marL="822960" marR="0" indent="228600" algn="l">
              <a:lnSpc>
                <a:spcPts val="2300"/>
              </a:lnSpc>
              <a:spcBef>
                <a:spcPts val="900"/>
              </a:spcBef>
              <a:spcAft>
                <a:spcPts val="0"/>
              </a:spcAft>
              <a:buFont typeface="Symbol"/>
              <a:buChar char="-"/>
            </a:pPr>
            <a:r>
              <a:rPr lang="it-IT" sz="1850" b="1" spc="-10">
                <a:solidFill>
                  <a:srgbClr val="000000"/>
                </a:solidFill>
                <a:latin typeface="Tahoma" panose="22635452340000000000" pitchFamily="2"/>
              </a:rPr>
              <a:t>disturbi a collo e spalle </a:t>
            </a:r>
          </a:p>
          <a:p>
            <a:pPr marL="822960" marR="0" indent="228600" algn="l">
              <a:lnSpc>
                <a:spcPts val="2200"/>
              </a:lnSpc>
              <a:spcBef>
                <a:spcPts val="895"/>
              </a:spcBef>
              <a:spcAft>
                <a:spcPts val="0"/>
              </a:spcAft>
              <a:buFont typeface="Symbol"/>
              <a:buChar char="-"/>
            </a:pPr>
            <a:r>
              <a:rPr lang="it-IT" sz="1850" b="1" spc="-80">
                <a:solidFill>
                  <a:srgbClr val="000000"/>
                </a:solidFill>
                <a:latin typeface="Tahoma" panose="22635452340000000000" pitchFamily="2"/>
              </a:rPr>
              <a:t>lombalgia </a:t>
            </a:r>
          </a:p>
          <a:p>
            <a:pPr marL="822960" marR="0" indent="0" algn="l">
              <a:lnSpc>
                <a:spcPts val="2200"/>
              </a:lnSpc>
              <a:spcBef>
                <a:spcPts val="420"/>
              </a:spcBef>
              <a:spcAft>
                <a:spcPts val="20"/>
              </a:spcAft>
            </a:pPr>
            <a:r>
              <a:rPr lang="it-IT" sz="1850" b="1" spc="75">
                <a:solidFill>
                  <a:srgbClr val="000000"/>
                </a:solidFill>
                <a:latin typeface="Tahoma" panose="22635452340000000000" pitchFamily="2"/>
              </a:rPr>
              <a:t>c) stress psico-fisico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object type=&quot;3&quot; unique_id=&quot;10022&quot;&gt;&lt;property id=&quot;20148&quot; value=&quot;5&quot;/&gt;&lt;property id=&quot;20300&quot; value=&quot;Slide 19&quot;/&gt;&lt;property id=&quot;20307&quot; value=&quot;274&quot;/&gt;&lt;/object&gt;&lt;object type=&quot;3&quot; unique_id=&quot;10023&quot;&gt;&lt;property id=&quot;20148&quot; value=&quot;5&quot;/&gt;&lt;property id=&quot;20300&quot; value=&quot;Slide 20&quot;/&gt;&lt;property id=&quot;20307&quot; value=&quot;275&quot;/&gt;&lt;/object&gt;&lt;object type=&quot;3&quot; unique_id=&quot;10024&quot;&gt;&lt;property id=&quot;20148&quot; value=&quot;5&quot;/&gt;&lt;property id=&quot;20300&quot; value=&quot;Slide 21&quot;/&gt;&lt;property id=&quot;20307&quot; value=&quot;276&quot;/&gt;&lt;/object&gt;&lt;object type=&quot;3&quot; unique_id=&quot;10025&quot;&gt;&lt;property id=&quot;20148&quot; value=&quot;5&quot;/&gt;&lt;property id=&quot;20300&quot; value=&quot;Slide 22&quot;/&gt;&lt;property id=&quot;20307&quot; value=&quot;277&quot;/&gt;&lt;/object&gt;&lt;object type=&quot;3&quot; unique_id=&quot;10026&quot;&gt;&lt;property id=&quot;20148&quot; value=&quot;5&quot;/&gt;&lt;property id=&quot;20300&quot; value=&quot;Slide 23&quot;/&gt;&lt;property id=&quot;20307&quot; value=&quot;278&quot;/&gt;&lt;/object&gt;&lt;object type=&quot;3&quot; unique_id=&quot;10027&quot;&gt;&lt;property id=&quot;20148&quot; value=&quot;5&quot;/&gt;&lt;property id=&quot;20300&quot; value=&quot;Slide 24&quot;/&gt;&lt;property id=&quot;20307&quot; value=&quot;279&quot;/&gt;&lt;/object&gt;&lt;object type=&quot;3&quot; unique_id=&quot;10028&quot;&gt;&lt;property id=&quot;20148&quot; value=&quot;5&quot;/&gt;&lt;property id=&quot;20300&quot; value=&quot;Slide 25&quot;/&gt;&lt;property id=&quot;20307&quot; value=&quot;280&quot;/&gt;&lt;/object&gt;&lt;object type=&quot;3&quot; unique_id=&quot;10029&quot;&gt;&lt;property id=&quot;20148&quot; value=&quot;5&quot;/&gt;&lt;property id=&quot;20300&quot; value=&quot;Slide 26&quot;/&gt;&lt;property id=&quot;20307&quot; value=&quot;281&quot;/&gt;&lt;/object&gt;&lt;object type=&quot;3&quot; unique_id=&quot;10030&quot;&gt;&lt;property id=&quot;20148&quot; value=&quot;5&quot;/&gt;&lt;property id=&quot;20300&quot; value=&quot;Slide 27&quot;/&gt;&lt;property id=&quot;20307&quot; value=&quot;282&quot;/&gt;&lt;/object&gt;&lt;object type=&quot;3&quot; unique_id=&quot;10031&quot;&gt;&lt;property id=&quot;20148&quot; value=&quot;5&quot;/&gt;&lt;property id=&quot;20300&quot; value=&quot;Slide 28&quot;/&gt;&lt;property id=&quot;20307&quot; value=&quot;283&quot;/&gt;&lt;/object&gt;&lt;object type=&quot;3&quot; unique_id=&quot;10032&quot;&gt;&lt;property id=&quot;20148&quot; value=&quot;5&quot;/&gt;&lt;property id=&quot;20300&quot; value=&quot;Slide 29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2520</Words>
  <Application>Microsoft Office PowerPoint</Application>
  <PresentationFormat>Personalizzato</PresentationFormat>
  <Paragraphs>448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2" baseType="lpstr">
      <vt:lpstr>Arial</vt:lpstr>
      <vt:lpstr>Arial Narrow</vt:lpstr>
      <vt:lpstr>Bookman Old Style</vt:lpstr>
      <vt:lpstr>Courier New</vt:lpstr>
      <vt:lpstr>Garamond</vt:lpstr>
      <vt:lpstr>Open Sans</vt:lpstr>
      <vt:lpstr>Symbol</vt:lpstr>
      <vt:lpstr>Tahoma</vt:lpstr>
      <vt:lpstr>Times New Roman</vt:lpstr>
      <vt:lpstr>Verdana</vt:lpstr>
      <vt:lpstr>Webdings</vt:lpstr>
      <vt:lpstr>Wingdings</vt:lpstr>
      <vt:lpstr/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Giuseppe Croce</cp:lastModifiedBy>
  <cp:revision>4</cp:revision>
  <dcterms:modified xsi:type="dcterms:W3CDTF">2020-03-22T15:14:15Z</dcterms:modified>
</cp:coreProperties>
</file>